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95" r:id="rId7"/>
    <p:sldId id="261" r:id="rId8"/>
    <p:sldId id="262" r:id="rId9"/>
    <p:sldId id="283" r:id="rId10"/>
    <p:sldId id="263" r:id="rId11"/>
    <p:sldId id="264" r:id="rId12"/>
    <p:sldId id="265" r:id="rId13"/>
    <p:sldId id="267" r:id="rId14"/>
    <p:sldId id="268" r:id="rId15"/>
    <p:sldId id="298" r:id="rId16"/>
    <p:sldId id="299" r:id="rId17"/>
    <p:sldId id="266" r:id="rId18"/>
    <p:sldId id="269" r:id="rId19"/>
    <p:sldId id="270" r:id="rId20"/>
    <p:sldId id="271" r:id="rId21"/>
    <p:sldId id="272" r:id="rId22"/>
    <p:sldId id="273" r:id="rId23"/>
    <p:sldId id="274" r:id="rId24"/>
    <p:sldId id="275" r:id="rId25"/>
    <p:sldId id="276" r:id="rId26"/>
    <p:sldId id="277" r:id="rId27"/>
    <p:sldId id="279" r:id="rId28"/>
    <p:sldId id="280" r:id="rId29"/>
    <p:sldId id="278" r:id="rId30"/>
    <p:sldId id="281" r:id="rId31"/>
    <p:sldId id="282" r:id="rId32"/>
    <p:sldId id="296" r:id="rId33"/>
    <p:sldId id="287" r:id="rId34"/>
    <p:sldId id="289" r:id="rId35"/>
    <p:sldId id="290" r:id="rId36"/>
    <p:sldId id="291" r:id="rId37"/>
    <p:sldId id="284" r:id="rId38"/>
    <p:sldId id="292" r:id="rId39"/>
    <p:sldId id="293" r:id="rId40"/>
    <p:sldId id="29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1" d="100"/>
          <a:sy n="91" d="100"/>
        </p:scale>
        <p:origin x="3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269CF-0832-65A3-32F7-571DD842119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CA" dirty="0"/>
          </a:p>
        </p:txBody>
      </p:sp>
      <p:sp>
        <p:nvSpPr>
          <p:cNvPr id="3" name="Subtitle 2">
            <a:extLst>
              <a:ext uri="{FF2B5EF4-FFF2-40B4-BE49-F238E27FC236}">
                <a16:creationId xmlns:a16="http://schemas.microsoft.com/office/drawing/2014/main" id="{E934515A-C09D-AB7A-76BB-7E63F017E8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31DE78C-7967-0D5A-6397-66DB8F02D1B6}"/>
              </a:ext>
            </a:extLst>
          </p:cNvPr>
          <p:cNvSpPr>
            <a:spLocks noGrp="1"/>
          </p:cNvSpPr>
          <p:nvPr>
            <p:ph type="dt" sz="half" idx="10"/>
          </p:nvPr>
        </p:nvSpPr>
        <p:spPr/>
        <p:txBody>
          <a:bodyPr/>
          <a:lstStyle/>
          <a:p>
            <a:fld id="{9F662B79-2BB3-4309-89CB-C5855FC74FC3}" type="datetimeFigureOut">
              <a:rPr lang="en-CA" smtClean="0"/>
              <a:t>2025-07-10</a:t>
            </a:fld>
            <a:endParaRPr lang="en-CA"/>
          </a:p>
        </p:txBody>
      </p:sp>
      <p:sp>
        <p:nvSpPr>
          <p:cNvPr id="5" name="Footer Placeholder 4">
            <a:extLst>
              <a:ext uri="{FF2B5EF4-FFF2-40B4-BE49-F238E27FC236}">
                <a16:creationId xmlns:a16="http://schemas.microsoft.com/office/drawing/2014/main" id="{F6E070F8-261D-0905-1517-B556DEAD875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5F63DE5-33AC-2F05-0B53-13A7196B1BF8}"/>
              </a:ext>
            </a:extLst>
          </p:cNvPr>
          <p:cNvSpPr>
            <a:spLocks noGrp="1"/>
          </p:cNvSpPr>
          <p:nvPr>
            <p:ph type="sldNum" sz="quarter" idx="12"/>
          </p:nvPr>
        </p:nvSpPr>
        <p:spPr/>
        <p:txBody>
          <a:bodyPr/>
          <a:lstStyle/>
          <a:p>
            <a:fld id="{54C6ABC5-1A89-473E-96F2-ADF1F15D1B9A}" type="slidenum">
              <a:rPr lang="en-CA" smtClean="0"/>
              <a:t>‹#›</a:t>
            </a:fld>
            <a:endParaRPr lang="en-CA"/>
          </a:p>
        </p:txBody>
      </p:sp>
    </p:spTree>
    <p:extLst>
      <p:ext uri="{BB962C8B-B14F-4D97-AF65-F5344CB8AC3E}">
        <p14:creationId xmlns:p14="http://schemas.microsoft.com/office/powerpoint/2010/main" val="1220317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D8092-C144-92B5-A3C6-7C123D3255E0}"/>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8301AA0-EF32-BC57-95A5-3F316D2EC0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B24CABF-BD50-471C-5FFC-AB28E73903FF}"/>
              </a:ext>
            </a:extLst>
          </p:cNvPr>
          <p:cNvSpPr>
            <a:spLocks noGrp="1"/>
          </p:cNvSpPr>
          <p:nvPr>
            <p:ph type="dt" sz="half" idx="10"/>
          </p:nvPr>
        </p:nvSpPr>
        <p:spPr/>
        <p:txBody>
          <a:bodyPr/>
          <a:lstStyle/>
          <a:p>
            <a:fld id="{9F662B79-2BB3-4309-89CB-C5855FC74FC3}" type="datetimeFigureOut">
              <a:rPr lang="en-CA" smtClean="0"/>
              <a:t>2025-07-10</a:t>
            </a:fld>
            <a:endParaRPr lang="en-CA"/>
          </a:p>
        </p:txBody>
      </p:sp>
      <p:sp>
        <p:nvSpPr>
          <p:cNvPr id="5" name="Footer Placeholder 4">
            <a:extLst>
              <a:ext uri="{FF2B5EF4-FFF2-40B4-BE49-F238E27FC236}">
                <a16:creationId xmlns:a16="http://schemas.microsoft.com/office/drawing/2014/main" id="{8EF397E8-29DB-1879-CD42-04F7C7C3EA0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2FBCFA6-7AD6-CD61-2929-32C03E4FCD40}"/>
              </a:ext>
            </a:extLst>
          </p:cNvPr>
          <p:cNvSpPr>
            <a:spLocks noGrp="1"/>
          </p:cNvSpPr>
          <p:nvPr>
            <p:ph type="sldNum" sz="quarter" idx="12"/>
          </p:nvPr>
        </p:nvSpPr>
        <p:spPr/>
        <p:txBody>
          <a:bodyPr/>
          <a:lstStyle/>
          <a:p>
            <a:fld id="{54C6ABC5-1A89-473E-96F2-ADF1F15D1B9A}" type="slidenum">
              <a:rPr lang="en-CA" smtClean="0"/>
              <a:t>‹#›</a:t>
            </a:fld>
            <a:endParaRPr lang="en-CA"/>
          </a:p>
        </p:txBody>
      </p:sp>
    </p:spTree>
    <p:extLst>
      <p:ext uri="{BB962C8B-B14F-4D97-AF65-F5344CB8AC3E}">
        <p14:creationId xmlns:p14="http://schemas.microsoft.com/office/powerpoint/2010/main" val="1367450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ED2DCE-87AC-E981-0A35-E16E00A4E1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22608FE-2DC9-BFE2-3018-5CF5953C8E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7759B0E-A392-B3B9-D1C9-26157384A026}"/>
              </a:ext>
            </a:extLst>
          </p:cNvPr>
          <p:cNvSpPr>
            <a:spLocks noGrp="1"/>
          </p:cNvSpPr>
          <p:nvPr>
            <p:ph type="dt" sz="half" idx="10"/>
          </p:nvPr>
        </p:nvSpPr>
        <p:spPr/>
        <p:txBody>
          <a:bodyPr/>
          <a:lstStyle/>
          <a:p>
            <a:fld id="{9F662B79-2BB3-4309-89CB-C5855FC74FC3}" type="datetimeFigureOut">
              <a:rPr lang="en-CA" smtClean="0"/>
              <a:t>2025-07-10</a:t>
            </a:fld>
            <a:endParaRPr lang="en-CA"/>
          </a:p>
        </p:txBody>
      </p:sp>
      <p:sp>
        <p:nvSpPr>
          <p:cNvPr id="5" name="Footer Placeholder 4">
            <a:extLst>
              <a:ext uri="{FF2B5EF4-FFF2-40B4-BE49-F238E27FC236}">
                <a16:creationId xmlns:a16="http://schemas.microsoft.com/office/drawing/2014/main" id="{4A8E032F-DC14-BA46-90E7-44E94CB95E6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7497F2B-0EA4-F717-068B-07CA5B3994F4}"/>
              </a:ext>
            </a:extLst>
          </p:cNvPr>
          <p:cNvSpPr>
            <a:spLocks noGrp="1"/>
          </p:cNvSpPr>
          <p:nvPr>
            <p:ph type="sldNum" sz="quarter" idx="12"/>
          </p:nvPr>
        </p:nvSpPr>
        <p:spPr/>
        <p:txBody>
          <a:bodyPr/>
          <a:lstStyle/>
          <a:p>
            <a:fld id="{54C6ABC5-1A89-473E-96F2-ADF1F15D1B9A}" type="slidenum">
              <a:rPr lang="en-CA" smtClean="0"/>
              <a:t>‹#›</a:t>
            </a:fld>
            <a:endParaRPr lang="en-CA"/>
          </a:p>
        </p:txBody>
      </p:sp>
      <p:pic>
        <p:nvPicPr>
          <p:cNvPr id="7" name="Picture 6">
            <a:extLst>
              <a:ext uri="{FF2B5EF4-FFF2-40B4-BE49-F238E27FC236}">
                <a16:creationId xmlns:a16="http://schemas.microsoft.com/office/drawing/2014/main" id="{CB48333B-19A3-6B9A-697C-FAD02E07FA31}"/>
              </a:ext>
            </a:extLst>
          </p:cNvPr>
          <p:cNvPicPr>
            <a:picLocks noChangeAspect="1"/>
          </p:cNvPicPr>
          <p:nvPr userDrawn="1"/>
        </p:nvPicPr>
        <p:blipFill>
          <a:blip r:embed="rId2"/>
          <a:stretch>
            <a:fillRect/>
          </a:stretch>
        </p:blipFill>
        <p:spPr>
          <a:xfrm>
            <a:off x="10544133" y="0"/>
            <a:ext cx="1619333" cy="1606633"/>
          </a:xfrm>
          <a:prstGeom prst="rect">
            <a:avLst/>
          </a:prstGeom>
        </p:spPr>
      </p:pic>
    </p:spTree>
    <p:extLst>
      <p:ext uri="{BB962C8B-B14F-4D97-AF65-F5344CB8AC3E}">
        <p14:creationId xmlns:p14="http://schemas.microsoft.com/office/powerpoint/2010/main" val="3222022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9E94A-3FF5-1F2A-2CEC-2D0D05CEC119}"/>
              </a:ext>
            </a:extLst>
          </p:cNvPr>
          <p:cNvSpPr>
            <a:spLocks noGrp="1"/>
          </p:cNvSpPr>
          <p:nvPr>
            <p:ph type="title"/>
          </p:nvPr>
        </p:nvSpPr>
        <p:spPr/>
        <p:txBody>
          <a:bodyPr>
            <a:normAutofit/>
          </a:bodyPr>
          <a:lstStyle>
            <a:lvl1pPr>
              <a:defRPr sz="4800"/>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A399BB19-77E8-779C-CEC2-84259782E81C}"/>
              </a:ext>
            </a:extLst>
          </p:cNvPr>
          <p:cNvSpPr>
            <a:spLocks noGrp="1"/>
          </p:cNvSpPr>
          <p:nvPr>
            <p:ph idx="1"/>
          </p:nvPr>
        </p:nvSpPr>
        <p:spPr/>
        <p:txBody>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C59D8730-5903-C045-E913-D8494B4E4089}"/>
              </a:ext>
            </a:extLst>
          </p:cNvPr>
          <p:cNvSpPr>
            <a:spLocks noGrp="1"/>
          </p:cNvSpPr>
          <p:nvPr>
            <p:ph type="dt" sz="half" idx="10"/>
          </p:nvPr>
        </p:nvSpPr>
        <p:spPr/>
        <p:txBody>
          <a:bodyPr/>
          <a:lstStyle/>
          <a:p>
            <a:fld id="{9F662B79-2BB3-4309-89CB-C5855FC74FC3}" type="datetimeFigureOut">
              <a:rPr lang="en-CA" smtClean="0"/>
              <a:t>2025-07-10</a:t>
            </a:fld>
            <a:endParaRPr lang="en-CA"/>
          </a:p>
        </p:txBody>
      </p:sp>
      <p:sp>
        <p:nvSpPr>
          <p:cNvPr id="5" name="Footer Placeholder 4">
            <a:extLst>
              <a:ext uri="{FF2B5EF4-FFF2-40B4-BE49-F238E27FC236}">
                <a16:creationId xmlns:a16="http://schemas.microsoft.com/office/drawing/2014/main" id="{4B40EA20-903B-DEB4-8474-6CF6BAF8C4D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38C84D4-953C-D988-2E7F-327F6E6C37EB}"/>
              </a:ext>
            </a:extLst>
          </p:cNvPr>
          <p:cNvSpPr>
            <a:spLocks noGrp="1"/>
          </p:cNvSpPr>
          <p:nvPr>
            <p:ph type="sldNum" sz="quarter" idx="12"/>
          </p:nvPr>
        </p:nvSpPr>
        <p:spPr/>
        <p:txBody>
          <a:bodyPr/>
          <a:lstStyle/>
          <a:p>
            <a:fld id="{54C6ABC5-1A89-473E-96F2-ADF1F15D1B9A}" type="slidenum">
              <a:rPr lang="en-CA" smtClean="0"/>
              <a:t>‹#›</a:t>
            </a:fld>
            <a:endParaRPr lang="en-CA"/>
          </a:p>
        </p:txBody>
      </p:sp>
    </p:spTree>
    <p:extLst>
      <p:ext uri="{BB962C8B-B14F-4D97-AF65-F5344CB8AC3E}">
        <p14:creationId xmlns:p14="http://schemas.microsoft.com/office/powerpoint/2010/main" val="326600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98E59-58CA-305D-DE60-36D2876CC7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93AE44D-E245-26A1-D452-8829B72FAAB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14C818-40F8-78C6-8C81-CFA2FE0616DE}"/>
              </a:ext>
            </a:extLst>
          </p:cNvPr>
          <p:cNvSpPr>
            <a:spLocks noGrp="1"/>
          </p:cNvSpPr>
          <p:nvPr>
            <p:ph type="dt" sz="half" idx="10"/>
          </p:nvPr>
        </p:nvSpPr>
        <p:spPr/>
        <p:txBody>
          <a:bodyPr/>
          <a:lstStyle/>
          <a:p>
            <a:fld id="{9F662B79-2BB3-4309-89CB-C5855FC74FC3}" type="datetimeFigureOut">
              <a:rPr lang="en-CA" smtClean="0"/>
              <a:t>2025-07-10</a:t>
            </a:fld>
            <a:endParaRPr lang="en-CA"/>
          </a:p>
        </p:txBody>
      </p:sp>
      <p:sp>
        <p:nvSpPr>
          <p:cNvPr id="5" name="Footer Placeholder 4">
            <a:extLst>
              <a:ext uri="{FF2B5EF4-FFF2-40B4-BE49-F238E27FC236}">
                <a16:creationId xmlns:a16="http://schemas.microsoft.com/office/drawing/2014/main" id="{8DA65ED3-B2B7-AEB9-6A13-FABDE9F9F4C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7E098CB-1FE5-2F32-1BFE-4AF8D9DAA9B8}"/>
              </a:ext>
            </a:extLst>
          </p:cNvPr>
          <p:cNvSpPr>
            <a:spLocks noGrp="1"/>
          </p:cNvSpPr>
          <p:nvPr>
            <p:ph type="sldNum" sz="quarter" idx="12"/>
          </p:nvPr>
        </p:nvSpPr>
        <p:spPr/>
        <p:txBody>
          <a:bodyPr/>
          <a:lstStyle/>
          <a:p>
            <a:fld id="{54C6ABC5-1A89-473E-96F2-ADF1F15D1B9A}" type="slidenum">
              <a:rPr lang="en-CA" smtClean="0"/>
              <a:t>‹#›</a:t>
            </a:fld>
            <a:endParaRPr lang="en-CA"/>
          </a:p>
        </p:txBody>
      </p:sp>
    </p:spTree>
    <p:extLst>
      <p:ext uri="{BB962C8B-B14F-4D97-AF65-F5344CB8AC3E}">
        <p14:creationId xmlns:p14="http://schemas.microsoft.com/office/powerpoint/2010/main" val="443706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74AB6-BCD7-49A8-7117-96C6F23A755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364EAFA-AC53-CC0B-8C90-7DEF9E55BC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EDFD6CD-DF66-DC90-5553-45AF7B0F63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0E92754-486D-F2E0-93CE-65F7BA1BF0DF}"/>
              </a:ext>
            </a:extLst>
          </p:cNvPr>
          <p:cNvSpPr>
            <a:spLocks noGrp="1"/>
          </p:cNvSpPr>
          <p:nvPr>
            <p:ph type="dt" sz="half" idx="10"/>
          </p:nvPr>
        </p:nvSpPr>
        <p:spPr/>
        <p:txBody>
          <a:bodyPr/>
          <a:lstStyle/>
          <a:p>
            <a:fld id="{9F662B79-2BB3-4309-89CB-C5855FC74FC3}" type="datetimeFigureOut">
              <a:rPr lang="en-CA" smtClean="0"/>
              <a:t>2025-07-10</a:t>
            </a:fld>
            <a:endParaRPr lang="en-CA"/>
          </a:p>
        </p:txBody>
      </p:sp>
      <p:sp>
        <p:nvSpPr>
          <p:cNvPr id="6" name="Footer Placeholder 5">
            <a:extLst>
              <a:ext uri="{FF2B5EF4-FFF2-40B4-BE49-F238E27FC236}">
                <a16:creationId xmlns:a16="http://schemas.microsoft.com/office/drawing/2014/main" id="{46AE3369-8850-2FD3-AE55-898DC263506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F33456A-5152-F4B2-66A6-96F86F81FAF1}"/>
              </a:ext>
            </a:extLst>
          </p:cNvPr>
          <p:cNvSpPr>
            <a:spLocks noGrp="1"/>
          </p:cNvSpPr>
          <p:nvPr>
            <p:ph type="sldNum" sz="quarter" idx="12"/>
          </p:nvPr>
        </p:nvSpPr>
        <p:spPr/>
        <p:txBody>
          <a:bodyPr/>
          <a:lstStyle/>
          <a:p>
            <a:fld id="{54C6ABC5-1A89-473E-96F2-ADF1F15D1B9A}" type="slidenum">
              <a:rPr lang="en-CA" smtClean="0"/>
              <a:t>‹#›</a:t>
            </a:fld>
            <a:endParaRPr lang="en-CA"/>
          </a:p>
        </p:txBody>
      </p:sp>
    </p:spTree>
    <p:extLst>
      <p:ext uri="{BB962C8B-B14F-4D97-AF65-F5344CB8AC3E}">
        <p14:creationId xmlns:p14="http://schemas.microsoft.com/office/powerpoint/2010/main" val="738139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A71D5-CF4C-8BB6-058E-A01903B59ABC}"/>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6E4D685-5A45-3EE0-6C09-4E1152E902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931BB6-A84F-D16B-9AEC-E1E08F2B4E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596378C-5CB4-6DA0-2483-01E46C2AAA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E2803E-9F85-FEE3-EA6B-2CF2834BF8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7064817-06EE-74BC-81B4-50E2D749D8B1}"/>
              </a:ext>
            </a:extLst>
          </p:cNvPr>
          <p:cNvSpPr>
            <a:spLocks noGrp="1"/>
          </p:cNvSpPr>
          <p:nvPr>
            <p:ph type="dt" sz="half" idx="10"/>
          </p:nvPr>
        </p:nvSpPr>
        <p:spPr/>
        <p:txBody>
          <a:bodyPr/>
          <a:lstStyle/>
          <a:p>
            <a:fld id="{9F662B79-2BB3-4309-89CB-C5855FC74FC3}" type="datetimeFigureOut">
              <a:rPr lang="en-CA" smtClean="0"/>
              <a:t>2025-07-10</a:t>
            </a:fld>
            <a:endParaRPr lang="en-CA"/>
          </a:p>
        </p:txBody>
      </p:sp>
      <p:sp>
        <p:nvSpPr>
          <p:cNvPr id="8" name="Footer Placeholder 7">
            <a:extLst>
              <a:ext uri="{FF2B5EF4-FFF2-40B4-BE49-F238E27FC236}">
                <a16:creationId xmlns:a16="http://schemas.microsoft.com/office/drawing/2014/main" id="{96F80FA6-1C28-368F-6C0C-57B8B8C1D53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8E116290-D423-C7DE-BDFB-864FF5546E3B}"/>
              </a:ext>
            </a:extLst>
          </p:cNvPr>
          <p:cNvSpPr>
            <a:spLocks noGrp="1"/>
          </p:cNvSpPr>
          <p:nvPr>
            <p:ph type="sldNum" sz="quarter" idx="12"/>
          </p:nvPr>
        </p:nvSpPr>
        <p:spPr/>
        <p:txBody>
          <a:bodyPr/>
          <a:lstStyle/>
          <a:p>
            <a:fld id="{54C6ABC5-1A89-473E-96F2-ADF1F15D1B9A}" type="slidenum">
              <a:rPr lang="en-CA" smtClean="0"/>
              <a:t>‹#›</a:t>
            </a:fld>
            <a:endParaRPr lang="en-CA"/>
          </a:p>
        </p:txBody>
      </p:sp>
    </p:spTree>
    <p:extLst>
      <p:ext uri="{BB962C8B-B14F-4D97-AF65-F5344CB8AC3E}">
        <p14:creationId xmlns:p14="http://schemas.microsoft.com/office/powerpoint/2010/main" val="3838326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B575A-84F5-526F-C7CD-C952CDEBDDD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93CC9C3-E871-ED59-ABE5-53FD22C83447}"/>
              </a:ext>
            </a:extLst>
          </p:cNvPr>
          <p:cNvSpPr>
            <a:spLocks noGrp="1"/>
          </p:cNvSpPr>
          <p:nvPr>
            <p:ph type="dt" sz="half" idx="10"/>
          </p:nvPr>
        </p:nvSpPr>
        <p:spPr/>
        <p:txBody>
          <a:bodyPr/>
          <a:lstStyle/>
          <a:p>
            <a:fld id="{9F662B79-2BB3-4309-89CB-C5855FC74FC3}" type="datetimeFigureOut">
              <a:rPr lang="en-CA" smtClean="0"/>
              <a:t>2025-07-10</a:t>
            </a:fld>
            <a:endParaRPr lang="en-CA"/>
          </a:p>
        </p:txBody>
      </p:sp>
      <p:sp>
        <p:nvSpPr>
          <p:cNvPr id="4" name="Footer Placeholder 3">
            <a:extLst>
              <a:ext uri="{FF2B5EF4-FFF2-40B4-BE49-F238E27FC236}">
                <a16:creationId xmlns:a16="http://schemas.microsoft.com/office/drawing/2014/main" id="{C6B74EA7-7CB2-B353-D61F-B76C86C5BD0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26CD455-C3F7-79D5-F97E-254707AFEE22}"/>
              </a:ext>
            </a:extLst>
          </p:cNvPr>
          <p:cNvSpPr>
            <a:spLocks noGrp="1"/>
          </p:cNvSpPr>
          <p:nvPr>
            <p:ph type="sldNum" sz="quarter" idx="12"/>
          </p:nvPr>
        </p:nvSpPr>
        <p:spPr/>
        <p:txBody>
          <a:bodyPr/>
          <a:lstStyle/>
          <a:p>
            <a:fld id="{54C6ABC5-1A89-473E-96F2-ADF1F15D1B9A}" type="slidenum">
              <a:rPr lang="en-CA" smtClean="0"/>
              <a:t>‹#›</a:t>
            </a:fld>
            <a:endParaRPr lang="en-CA"/>
          </a:p>
        </p:txBody>
      </p:sp>
    </p:spTree>
    <p:extLst>
      <p:ext uri="{BB962C8B-B14F-4D97-AF65-F5344CB8AC3E}">
        <p14:creationId xmlns:p14="http://schemas.microsoft.com/office/powerpoint/2010/main" val="27630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4022D9-BFD1-4F02-0BF2-2011847C950F}"/>
              </a:ext>
            </a:extLst>
          </p:cNvPr>
          <p:cNvSpPr>
            <a:spLocks noGrp="1"/>
          </p:cNvSpPr>
          <p:nvPr>
            <p:ph type="dt" sz="half" idx="10"/>
          </p:nvPr>
        </p:nvSpPr>
        <p:spPr/>
        <p:txBody>
          <a:bodyPr/>
          <a:lstStyle/>
          <a:p>
            <a:fld id="{9F662B79-2BB3-4309-89CB-C5855FC74FC3}" type="datetimeFigureOut">
              <a:rPr lang="en-CA" smtClean="0"/>
              <a:t>2025-07-10</a:t>
            </a:fld>
            <a:endParaRPr lang="en-CA"/>
          </a:p>
        </p:txBody>
      </p:sp>
      <p:sp>
        <p:nvSpPr>
          <p:cNvPr id="3" name="Footer Placeholder 2">
            <a:extLst>
              <a:ext uri="{FF2B5EF4-FFF2-40B4-BE49-F238E27FC236}">
                <a16:creationId xmlns:a16="http://schemas.microsoft.com/office/drawing/2014/main" id="{190CEF56-5AC4-3766-3D95-CEC92C9C415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A9C463B-553A-DD88-65EC-9FB643F5E223}"/>
              </a:ext>
            </a:extLst>
          </p:cNvPr>
          <p:cNvSpPr>
            <a:spLocks noGrp="1"/>
          </p:cNvSpPr>
          <p:nvPr>
            <p:ph type="sldNum" sz="quarter" idx="12"/>
          </p:nvPr>
        </p:nvSpPr>
        <p:spPr/>
        <p:txBody>
          <a:bodyPr/>
          <a:lstStyle/>
          <a:p>
            <a:fld id="{54C6ABC5-1A89-473E-96F2-ADF1F15D1B9A}" type="slidenum">
              <a:rPr lang="en-CA" smtClean="0"/>
              <a:t>‹#›</a:t>
            </a:fld>
            <a:endParaRPr lang="en-CA"/>
          </a:p>
        </p:txBody>
      </p:sp>
    </p:spTree>
    <p:extLst>
      <p:ext uri="{BB962C8B-B14F-4D97-AF65-F5344CB8AC3E}">
        <p14:creationId xmlns:p14="http://schemas.microsoft.com/office/powerpoint/2010/main" val="2365798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D563A-848D-1E54-4517-B2EAF6BB5B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61E1D2E4-EC2A-5051-9001-A0E3C6A9D6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E660610-59FF-5E60-B7D1-ECF7C80143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21F11D-D90C-9EAA-5B63-190830846198}"/>
              </a:ext>
            </a:extLst>
          </p:cNvPr>
          <p:cNvSpPr>
            <a:spLocks noGrp="1"/>
          </p:cNvSpPr>
          <p:nvPr>
            <p:ph type="dt" sz="half" idx="10"/>
          </p:nvPr>
        </p:nvSpPr>
        <p:spPr/>
        <p:txBody>
          <a:bodyPr/>
          <a:lstStyle/>
          <a:p>
            <a:fld id="{9F662B79-2BB3-4309-89CB-C5855FC74FC3}" type="datetimeFigureOut">
              <a:rPr lang="en-CA" smtClean="0"/>
              <a:t>2025-07-10</a:t>
            </a:fld>
            <a:endParaRPr lang="en-CA"/>
          </a:p>
        </p:txBody>
      </p:sp>
      <p:sp>
        <p:nvSpPr>
          <p:cNvPr id="6" name="Footer Placeholder 5">
            <a:extLst>
              <a:ext uri="{FF2B5EF4-FFF2-40B4-BE49-F238E27FC236}">
                <a16:creationId xmlns:a16="http://schemas.microsoft.com/office/drawing/2014/main" id="{860256B3-74F1-C130-C63C-066022EEA68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55A2D5F-116E-CC2D-92EC-A9843192168D}"/>
              </a:ext>
            </a:extLst>
          </p:cNvPr>
          <p:cNvSpPr>
            <a:spLocks noGrp="1"/>
          </p:cNvSpPr>
          <p:nvPr>
            <p:ph type="sldNum" sz="quarter" idx="12"/>
          </p:nvPr>
        </p:nvSpPr>
        <p:spPr/>
        <p:txBody>
          <a:bodyPr/>
          <a:lstStyle/>
          <a:p>
            <a:fld id="{54C6ABC5-1A89-473E-96F2-ADF1F15D1B9A}" type="slidenum">
              <a:rPr lang="en-CA" smtClean="0"/>
              <a:t>‹#›</a:t>
            </a:fld>
            <a:endParaRPr lang="en-CA"/>
          </a:p>
        </p:txBody>
      </p:sp>
    </p:spTree>
    <p:extLst>
      <p:ext uri="{BB962C8B-B14F-4D97-AF65-F5344CB8AC3E}">
        <p14:creationId xmlns:p14="http://schemas.microsoft.com/office/powerpoint/2010/main" val="532787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38F88-20D3-1575-4927-67F09250DD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D6A2B80-F456-FF8C-3E3E-CD547F1661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920E72D-7379-3988-3247-08BFB57E8E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C6C6EE-86AD-9971-C6BC-5F3F293C6910}"/>
              </a:ext>
            </a:extLst>
          </p:cNvPr>
          <p:cNvSpPr>
            <a:spLocks noGrp="1"/>
          </p:cNvSpPr>
          <p:nvPr>
            <p:ph type="dt" sz="half" idx="10"/>
          </p:nvPr>
        </p:nvSpPr>
        <p:spPr/>
        <p:txBody>
          <a:bodyPr/>
          <a:lstStyle/>
          <a:p>
            <a:fld id="{9F662B79-2BB3-4309-89CB-C5855FC74FC3}" type="datetimeFigureOut">
              <a:rPr lang="en-CA" smtClean="0"/>
              <a:t>2025-07-10</a:t>
            </a:fld>
            <a:endParaRPr lang="en-CA"/>
          </a:p>
        </p:txBody>
      </p:sp>
      <p:sp>
        <p:nvSpPr>
          <p:cNvPr id="6" name="Footer Placeholder 5">
            <a:extLst>
              <a:ext uri="{FF2B5EF4-FFF2-40B4-BE49-F238E27FC236}">
                <a16:creationId xmlns:a16="http://schemas.microsoft.com/office/drawing/2014/main" id="{604E3867-8AD7-67C1-F0AF-15EA43055B7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93D0479-DDF0-82EC-411D-A6D63DC88C06}"/>
              </a:ext>
            </a:extLst>
          </p:cNvPr>
          <p:cNvSpPr>
            <a:spLocks noGrp="1"/>
          </p:cNvSpPr>
          <p:nvPr>
            <p:ph type="sldNum" sz="quarter" idx="12"/>
          </p:nvPr>
        </p:nvSpPr>
        <p:spPr/>
        <p:txBody>
          <a:bodyPr/>
          <a:lstStyle/>
          <a:p>
            <a:fld id="{54C6ABC5-1A89-473E-96F2-ADF1F15D1B9A}" type="slidenum">
              <a:rPr lang="en-CA" smtClean="0"/>
              <a:t>‹#›</a:t>
            </a:fld>
            <a:endParaRPr lang="en-CA"/>
          </a:p>
        </p:txBody>
      </p:sp>
    </p:spTree>
    <p:extLst>
      <p:ext uri="{BB962C8B-B14F-4D97-AF65-F5344CB8AC3E}">
        <p14:creationId xmlns:p14="http://schemas.microsoft.com/office/powerpoint/2010/main" val="479284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FE9301-0C06-AF81-9EAE-4D08FAE0E7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2DDB4A85-AB30-A5B0-E36C-8DF8D98494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71A39B00-B5EC-1A09-1BD6-AC32BE0C0D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F662B79-2BB3-4309-89CB-C5855FC74FC3}" type="datetimeFigureOut">
              <a:rPr lang="en-CA" smtClean="0"/>
              <a:t>2025-07-10</a:t>
            </a:fld>
            <a:endParaRPr lang="en-CA"/>
          </a:p>
        </p:txBody>
      </p:sp>
      <p:sp>
        <p:nvSpPr>
          <p:cNvPr id="5" name="Footer Placeholder 4">
            <a:extLst>
              <a:ext uri="{FF2B5EF4-FFF2-40B4-BE49-F238E27FC236}">
                <a16:creationId xmlns:a16="http://schemas.microsoft.com/office/drawing/2014/main" id="{4B6669EC-50B4-0183-1CC7-03AEB2C752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947A1927-2CF9-C32F-E005-4CCED2C39F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4C6ABC5-1A89-473E-96F2-ADF1F15D1B9A}" type="slidenum">
              <a:rPr lang="en-CA" smtClean="0"/>
              <a:t>‹#›</a:t>
            </a:fld>
            <a:endParaRPr lang="en-CA"/>
          </a:p>
        </p:txBody>
      </p:sp>
      <p:pic>
        <p:nvPicPr>
          <p:cNvPr id="8" name="Picture 7">
            <a:extLst>
              <a:ext uri="{FF2B5EF4-FFF2-40B4-BE49-F238E27FC236}">
                <a16:creationId xmlns:a16="http://schemas.microsoft.com/office/drawing/2014/main" id="{4751AB6F-1611-7DFA-4F30-7AE62AE13A69}"/>
              </a:ext>
            </a:extLst>
          </p:cNvPr>
          <p:cNvPicPr>
            <a:picLocks noChangeAspect="1"/>
          </p:cNvPicPr>
          <p:nvPr userDrawn="1"/>
        </p:nvPicPr>
        <p:blipFill>
          <a:blip r:embed="rId14"/>
          <a:stretch>
            <a:fillRect/>
          </a:stretch>
        </p:blipFill>
        <p:spPr>
          <a:xfrm>
            <a:off x="10572667" y="23813"/>
            <a:ext cx="1619333" cy="1606633"/>
          </a:xfrm>
          <a:prstGeom prst="rect">
            <a:avLst/>
          </a:prstGeom>
        </p:spPr>
      </p:pic>
    </p:spTree>
    <p:extLst>
      <p:ext uri="{BB962C8B-B14F-4D97-AF65-F5344CB8AC3E}">
        <p14:creationId xmlns:p14="http://schemas.microsoft.com/office/powerpoint/2010/main" val="2908231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swimming.ca/safesport/"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chat.whatsapp.com/CcNxDku5kYNFH3ZUVQTnAP?mode=r_c"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9285A-174D-4C3F-5936-4581827F689A}"/>
              </a:ext>
            </a:extLst>
          </p:cNvPr>
          <p:cNvSpPr>
            <a:spLocks noGrp="1"/>
          </p:cNvSpPr>
          <p:nvPr>
            <p:ph type="ctrTitle"/>
          </p:nvPr>
        </p:nvSpPr>
        <p:spPr/>
        <p:txBody>
          <a:bodyPr>
            <a:normAutofit/>
          </a:bodyPr>
          <a:lstStyle/>
          <a:p>
            <a:r>
              <a:rPr lang="en-CA" dirty="0"/>
              <a:t>2025 </a:t>
            </a:r>
            <a:r>
              <a:rPr lang="en-CA" dirty="0" err="1"/>
              <a:t>ManSask</a:t>
            </a:r>
            <a:r>
              <a:rPr lang="en-CA" dirty="0"/>
              <a:t> Summer Long Course Championships</a:t>
            </a:r>
          </a:p>
        </p:txBody>
      </p:sp>
      <p:sp>
        <p:nvSpPr>
          <p:cNvPr id="3" name="Subtitle 2">
            <a:extLst>
              <a:ext uri="{FF2B5EF4-FFF2-40B4-BE49-F238E27FC236}">
                <a16:creationId xmlns:a16="http://schemas.microsoft.com/office/drawing/2014/main" id="{A276A46F-FB92-EC9B-FC35-84ABEBEBF28E}"/>
              </a:ext>
            </a:extLst>
          </p:cNvPr>
          <p:cNvSpPr>
            <a:spLocks noGrp="1"/>
          </p:cNvSpPr>
          <p:nvPr>
            <p:ph type="subTitle" idx="1"/>
          </p:nvPr>
        </p:nvSpPr>
        <p:spPr/>
        <p:txBody>
          <a:bodyPr/>
          <a:lstStyle/>
          <a:p>
            <a:endParaRPr lang="en-CA" dirty="0"/>
          </a:p>
          <a:p>
            <a:r>
              <a:rPr lang="en-CA" sz="6000" dirty="0"/>
              <a:t>Technical Meeting</a:t>
            </a:r>
          </a:p>
        </p:txBody>
      </p:sp>
      <p:sp>
        <p:nvSpPr>
          <p:cNvPr id="4" name="TextBox 3">
            <a:extLst>
              <a:ext uri="{FF2B5EF4-FFF2-40B4-BE49-F238E27FC236}">
                <a16:creationId xmlns:a16="http://schemas.microsoft.com/office/drawing/2014/main" id="{F92F9599-462C-5DE2-725B-D1ED3D8854CA}"/>
              </a:ext>
            </a:extLst>
          </p:cNvPr>
          <p:cNvSpPr txBox="1"/>
          <p:nvPr/>
        </p:nvSpPr>
        <p:spPr>
          <a:xfrm>
            <a:off x="200416" y="5599134"/>
            <a:ext cx="3106455" cy="646331"/>
          </a:xfrm>
          <a:prstGeom prst="rect">
            <a:avLst/>
          </a:prstGeom>
          <a:noFill/>
        </p:spPr>
        <p:txBody>
          <a:bodyPr wrap="square" rtlCol="0">
            <a:spAutoFit/>
          </a:bodyPr>
          <a:lstStyle/>
          <a:p>
            <a:r>
              <a:rPr lang="en-CA" sz="3600" dirty="0"/>
              <a:t>10 July 2025</a:t>
            </a:r>
          </a:p>
        </p:txBody>
      </p:sp>
      <p:sp>
        <p:nvSpPr>
          <p:cNvPr id="6" name="TextBox 5">
            <a:extLst>
              <a:ext uri="{FF2B5EF4-FFF2-40B4-BE49-F238E27FC236}">
                <a16:creationId xmlns:a16="http://schemas.microsoft.com/office/drawing/2014/main" id="{8E99EBF5-9C1A-EA9C-E18C-55B2FFC93DE8}"/>
              </a:ext>
            </a:extLst>
          </p:cNvPr>
          <p:cNvSpPr txBox="1"/>
          <p:nvPr/>
        </p:nvSpPr>
        <p:spPr>
          <a:xfrm>
            <a:off x="8885131" y="5599134"/>
            <a:ext cx="3106455" cy="646331"/>
          </a:xfrm>
          <a:prstGeom prst="rect">
            <a:avLst/>
          </a:prstGeom>
          <a:noFill/>
        </p:spPr>
        <p:txBody>
          <a:bodyPr wrap="square" rtlCol="0">
            <a:spAutoFit/>
          </a:bodyPr>
          <a:lstStyle/>
          <a:p>
            <a:r>
              <a:rPr lang="en-CA" sz="3600" dirty="0"/>
              <a:t>Winnipeg, MB</a:t>
            </a:r>
          </a:p>
        </p:txBody>
      </p:sp>
    </p:spTree>
    <p:extLst>
      <p:ext uri="{BB962C8B-B14F-4D97-AF65-F5344CB8AC3E}">
        <p14:creationId xmlns:p14="http://schemas.microsoft.com/office/powerpoint/2010/main" val="2249740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12A5C-16C4-B7E5-D932-E1107F914268}"/>
              </a:ext>
            </a:extLst>
          </p:cNvPr>
          <p:cNvSpPr>
            <a:spLocks noGrp="1"/>
          </p:cNvSpPr>
          <p:nvPr>
            <p:ph type="title"/>
          </p:nvPr>
        </p:nvSpPr>
        <p:spPr/>
        <p:txBody>
          <a:bodyPr/>
          <a:lstStyle/>
          <a:p>
            <a:r>
              <a:rPr lang="en-CA" dirty="0"/>
              <a:t>WARMUP PROCEDURES</a:t>
            </a:r>
          </a:p>
        </p:txBody>
      </p:sp>
      <p:sp>
        <p:nvSpPr>
          <p:cNvPr id="3" name="Content Placeholder 2">
            <a:extLst>
              <a:ext uri="{FF2B5EF4-FFF2-40B4-BE49-F238E27FC236}">
                <a16:creationId xmlns:a16="http://schemas.microsoft.com/office/drawing/2014/main" id="{0B266FC3-517C-50A4-44CC-433AFE8B219F}"/>
              </a:ext>
            </a:extLst>
          </p:cNvPr>
          <p:cNvSpPr>
            <a:spLocks noGrp="1"/>
          </p:cNvSpPr>
          <p:nvPr>
            <p:ph idx="1"/>
          </p:nvPr>
        </p:nvSpPr>
        <p:spPr/>
        <p:txBody>
          <a:bodyPr>
            <a:normAutofit lnSpcReduction="10000"/>
          </a:bodyPr>
          <a:lstStyle/>
          <a:p>
            <a:pPr marL="0" indent="0">
              <a:buNone/>
            </a:pPr>
            <a:r>
              <a:rPr lang="en-CA" dirty="0"/>
              <a:t>Violation</a:t>
            </a:r>
          </a:p>
          <a:p>
            <a:r>
              <a:rPr lang="en-CA" dirty="0"/>
              <a:t>Swimmers witnessed entering the water in a dangerous fashion may be removed from their first individual event</a:t>
            </a:r>
          </a:p>
          <a:p>
            <a:r>
              <a:rPr lang="en-CA" dirty="0"/>
              <a:t>Second offense in same competition, may be removed from the remainder of the competition</a:t>
            </a:r>
          </a:p>
          <a:p>
            <a:pPr marL="0" indent="0">
              <a:buNone/>
            </a:pPr>
            <a:r>
              <a:rPr lang="en-CA" dirty="0"/>
              <a:t>Permitted</a:t>
            </a:r>
          </a:p>
          <a:p>
            <a:r>
              <a:rPr lang="en-CA" dirty="0"/>
              <a:t>Kick board, pull buoy, snorkel &amp; ankle band</a:t>
            </a:r>
          </a:p>
        </p:txBody>
      </p:sp>
    </p:spTree>
    <p:extLst>
      <p:ext uri="{BB962C8B-B14F-4D97-AF65-F5344CB8AC3E}">
        <p14:creationId xmlns:p14="http://schemas.microsoft.com/office/powerpoint/2010/main" val="1654668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38F1B-4ADB-D204-CF75-6EFC3DD58C49}"/>
              </a:ext>
            </a:extLst>
          </p:cNvPr>
          <p:cNvSpPr>
            <a:spLocks noGrp="1"/>
          </p:cNvSpPr>
          <p:nvPr>
            <p:ph type="title"/>
          </p:nvPr>
        </p:nvSpPr>
        <p:spPr/>
        <p:txBody>
          <a:bodyPr/>
          <a:lstStyle/>
          <a:p>
            <a:r>
              <a:rPr lang="en-CA" dirty="0"/>
              <a:t>COMPETITION MANAGEMENT</a:t>
            </a:r>
          </a:p>
        </p:txBody>
      </p:sp>
      <p:sp>
        <p:nvSpPr>
          <p:cNvPr id="3" name="Content Placeholder 2">
            <a:extLst>
              <a:ext uri="{FF2B5EF4-FFF2-40B4-BE49-F238E27FC236}">
                <a16:creationId xmlns:a16="http://schemas.microsoft.com/office/drawing/2014/main" id="{D25124EE-E729-CE80-8FA2-CA3853C78B79}"/>
              </a:ext>
            </a:extLst>
          </p:cNvPr>
          <p:cNvSpPr>
            <a:spLocks noGrp="1"/>
          </p:cNvSpPr>
          <p:nvPr>
            <p:ph idx="1"/>
          </p:nvPr>
        </p:nvSpPr>
        <p:spPr>
          <a:xfrm>
            <a:off x="838200" y="1825625"/>
            <a:ext cx="10515600" cy="4667250"/>
          </a:xfrm>
        </p:spPr>
        <p:txBody>
          <a:bodyPr>
            <a:normAutofit fontScale="92500" lnSpcReduction="10000"/>
          </a:bodyPr>
          <a:lstStyle/>
          <a:p>
            <a:pPr marL="0" indent="0">
              <a:buNone/>
            </a:pPr>
            <a:r>
              <a:rPr lang="en-CA" b="1" dirty="0"/>
              <a:t>OLYMPIC PROGRAM</a:t>
            </a:r>
          </a:p>
          <a:p>
            <a:r>
              <a:rPr lang="en-CA" dirty="0"/>
              <a:t>Pool will be cleared between events in prelims &amp; between heats in finals</a:t>
            </a:r>
          </a:p>
          <a:p>
            <a:r>
              <a:rPr lang="en-CA" dirty="0"/>
              <a:t>Swim Offs: will take place during the session in which the tie occurred. Swim Offs may take place in an alternate tank depending on timeline</a:t>
            </a:r>
          </a:p>
          <a:p>
            <a:pPr marL="0" indent="0">
              <a:buNone/>
            </a:pPr>
            <a:r>
              <a:rPr lang="en-CA" b="1" dirty="0"/>
              <a:t>FINALS SEQUENCE: </a:t>
            </a:r>
            <a:r>
              <a:rPr lang="en-CA" dirty="0"/>
              <a:t>A Final, B Final</a:t>
            </a:r>
          </a:p>
          <a:p>
            <a:r>
              <a:rPr lang="en-CA" dirty="0"/>
              <a:t>B Finals will only occur for events 400m and under with 20 or more athletes entered at entry deadline</a:t>
            </a:r>
          </a:p>
          <a:p>
            <a:endParaRPr lang="en-CA" dirty="0"/>
          </a:p>
        </p:txBody>
      </p:sp>
    </p:spTree>
    <p:extLst>
      <p:ext uri="{BB962C8B-B14F-4D97-AF65-F5344CB8AC3E}">
        <p14:creationId xmlns:p14="http://schemas.microsoft.com/office/powerpoint/2010/main" val="3036408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AA5DE-7005-0C2D-2067-4D70C0D64F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873D33-C3CE-16B1-89E3-6556317983FB}"/>
              </a:ext>
            </a:extLst>
          </p:cNvPr>
          <p:cNvSpPr>
            <a:spLocks noGrp="1"/>
          </p:cNvSpPr>
          <p:nvPr>
            <p:ph type="title"/>
          </p:nvPr>
        </p:nvSpPr>
        <p:spPr/>
        <p:txBody>
          <a:bodyPr/>
          <a:lstStyle/>
          <a:p>
            <a:r>
              <a:rPr lang="en-CA" dirty="0"/>
              <a:t>COMPETITION MANAGEMENT</a:t>
            </a:r>
          </a:p>
        </p:txBody>
      </p:sp>
      <p:sp>
        <p:nvSpPr>
          <p:cNvPr id="3" name="Content Placeholder 2">
            <a:extLst>
              <a:ext uri="{FF2B5EF4-FFF2-40B4-BE49-F238E27FC236}">
                <a16:creationId xmlns:a16="http://schemas.microsoft.com/office/drawing/2014/main" id="{2EC5DE37-5B13-FC7F-04AB-682407F13439}"/>
              </a:ext>
            </a:extLst>
          </p:cNvPr>
          <p:cNvSpPr>
            <a:spLocks noGrp="1"/>
          </p:cNvSpPr>
          <p:nvPr>
            <p:ph idx="1"/>
          </p:nvPr>
        </p:nvSpPr>
        <p:spPr>
          <a:xfrm>
            <a:off x="838200" y="1825625"/>
            <a:ext cx="11353800" cy="4667250"/>
          </a:xfrm>
        </p:spPr>
        <p:txBody>
          <a:bodyPr>
            <a:normAutofit lnSpcReduction="10000"/>
          </a:bodyPr>
          <a:lstStyle/>
          <a:p>
            <a:pPr marL="0" indent="0">
              <a:buNone/>
            </a:pPr>
            <a:r>
              <a:rPr lang="en-CA" b="1" dirty="0"/>
              <a:t>PARALYMPIC PROGRAM</a:t>
            </a:r>
          </a:p>
          <a:p>
            <a:r>
              <a:rPr lang="en-CA" dirty="0"/>
              <a:t>All Para swimmers will clear the pool after each heat with two short whistles by the Referee</a:t>
            </a:r>
          </a:p>
          <a:p>
            <a:r>
              <a:rPr lang="en-CA" dirty="0"/>
              <a:t>Swim Offs: will take place during the session in which the tie occurred</a:t>
            </a:r>
          </a:p>
          <a:p>
            <a:r>
              <a:rPr lang="en-CA" dirty="0"/>
              <a:t>As per Meet Pkg, following events are combined:</a:t>
            </a:r>
          </a:p>
          <a:p>
            <a:r>
              <a:rPr lang="en-CA" dirty="0"/>
              <a:t>150/200 IM, 200/400 Free, 50/100 each Fly/Back/Breast</a:t>
            </a:r>
          </a:p>
          <a:p>
            <a:pPr marL="0" indent="0">
              <a:buNone/>
            </a:pPr>
            <a:r>
              <a:rPr lang="en-CA" b="1" dirty="0"/>
              <a:t>FINALS SEQUENCE: </a:t>
            </a:r>
            <a:r>
              <a:rPr lang="en-CA" dirty="0"/>
              <a:t>A Final Only</a:t>
            </a:r>
          </a:p>
        </p:txBody>
      </p:sp>
    </p:spTree>
    <p:extLst>
      <p:ext uri="{BB962C8B-B14F-4D97-AF65-F5344CB8AC3E}">
        <p14:creationId xmlns:p14="http://schemas.microsoft.com/office/powerpoint/2010/main" val="1037744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C93CD-507B-4ED9-3F0F-EB842FD31B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14D95D-0E23-217C-941D-1EC027B5E144}"/>
              </a:ext>
            </a:extLst>
          </p:cNvPr>
          <p:cNvSpPr>
            <a:spLocks noGrp="1"/>
          </p:cNvSpPr>
          <p:nvPr>
            <p:ph type="title"/>
          </p:nvPr>
        </p:nvSpPr>
        <p:spPr/>
        <p:txBody>
          <a:bodyPr/>
          <a:lstStyle/>
          <a:p>
            <a:r>
              <a:rPr lang="en-CA" dirty="0"/>
              <a:t>COMPETITION MANAGEMENT</a:t>
            </a:r>
          </a:p>
        </p:txBody>
      </p:sp>
      <p:sp>
        <p:nvSpPr>
          <p:cNvPr id="3" name="Content Placeholder 2">
            <a:extLst>
              <a:ext uri="{FF2B5EF4-FFF2-40B4-BE49-F238E27FC236}">
                <a16:creationId xmlns:a16="http://schemas.microsoft.com/office/drawing/2014/main" id="{3416D9D3-B3CC-8578-ED11-FD0F4FD0BC96}"/>
              </a:ext>
            </a:extLst>
          </p:cNvPr>
          <p:cNvSpPr>
            <a:spLocks noGrp="1"/>
          </p:cNvSpPr>
          <p:nvPr>
            <p:ph idx="1"/>
          </p:nvPr>
        </p:nvSpPr>
        <p:spPr>
          <a:xfrm>
            <a:off x="838200" y="1825625"/>
            <a:ext cx="10515600" cy="4667250"/>
          </a:xfrm>
        </p:spPr>
        <p:txBody>
          <a:bodyPr>
            <a:normAutofit lnSpcReduction="10000"/>
          </a:bodyPr>
          <a:lstStyle/>
          <a:p>
            <a:pPr marL="0" indent="0">
              <a:buNone/>
            </a:pPr>
            <a:r>
              <a:rPr lang="en-CA" b="1" dirty="0"/>
              <a:t>400m IM</a:t>
            </a:r>
          </a:p>
          <a:p>
            <a:r>
              <a:rPr lang="en-CA" dirty="0"/>
              <a:t>The fastest heat for each gender will swim in finals</a:t>
            </a:r>
          </a:p>
          <a:p>
            <a:r>
              <a:rPr lang="en-CA" dirty="0"/>
              <a:t>The slower heats will swim in prelims, slowest to fastest</a:t>
            </a:r>
          </a:p>
          <a:p>
            <a:pPr marL="0" indent="0">
              <a:buNone/>
            </a:pPr>
            <a:r>
              <a:rPr lang="en-CA" b="1" dirty="0"/>
              <a:t>800m/1500m</a:t>
            </a:r>
          </a:p>
          <a:p>
            <a:r>
              <a:rPr lang="en-CA" dirty="0"/>
              <a:t>All heats will swim in preliminaries, fastest to slowest</a:t>
            </a:r>
          </a:p>
          <a:p>
            <a:r>
              <a:rPr lang="en-CA" dirty="0"/>
              <a:t>1500m will alternate genders</a:t>
            </a:r>
          </a:p>
        </p:txBody>
      </p:sp>
    </p:spTree>
    <p:extLst>
      <p:ext uri="{BB962C8B-B14F-4D97-AF65-F5344CB8AC3E}">
        <p14:creationId xmlns:p14="http://schemas.microsoft.com/office/powerpoint/2010/main" val="3906128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914FD-42B0-FAEC-5FE5-2BE020030A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2DE47B-846D-73D5-2A5C-4BAD772E4194}"/>
              </a:ext>
            </a:extLst>
          </p:cNvPr>
          <p:cNvSpPr>
            <a:spLocks noGrp="1"/>
          </p:cNvSpPr>
          <p:nvPr>
            <p:ph type="title"/>
          </p:nvPr>
        </p:nvSpPr>
        <p:spPr/>
        <p:txBody>
          <a:bodyPr/>
          <a:lstStyle/>
          <a:p>
            <a:r>
              <a:rPr lang="en-CA" dirty="0"/>
              <a:t>COMPETITION MANAGEMENT</a:t>
            </a:r>
          </a:p>
        </p:txBody>
      </p:sp>
      <p:sp>
        <p:nvSpPr>
          <p:cNvPr id="3" name="Content Placeholder 2">
            <a:extLst>
              <a:ext uri="{FF2B5EF4-FFF2-40B4-BE49-F238E27FC236}">
                <a16:creationId xmlns:a16="http://schemas.microsoft.com/office/drawing/2014/main" id="{B618511D-5F71-CBFA-BCA4-16B78BA3D3D4}"/>
              </a:ext>
            </a:extLst>
          </p:cNvPr>
          <p:cNvSpPr>
            <a:spLocks noGrp="1"/>
          </p:cNvSpPr>
          <p:nvPr>
            <p:ph idx="1"/>
          </p:nvPr>
        </p:nvSpPr>
        <p:spPr>
          <a:xfrm>
            <a:off x="838200" y="1825625"/>
            <a:ext cx="10515600" cy="4667250"/>
          </a:xfrm>
        </p:spPr>
        <p:txBody>
          <a:bodyPr>
            <a:normAutofit/>
          </a:bodyPr>
          <a:lstStyle/>
          <a:p>
            <a:pPr marL="0" indent="0">
              <a:buNone/>
            </a:pPr>
            <a:r>
              <a:rPr lang="en-CA" b="1" dirty="0"/>
              <a:t>OFFICIAL SPLIT REQUESTS</a:t>
            </a:r>
          </a:p>
          <a:p>
            <a:r>
              <a:rPr lang="en-CA" dirty="0"/>
              <a:t>Official Split request form is available at the Admin Desk</a:t>
            </a:r>
          </a:p>
          <a:p>
            <a:r>
              <a:rPr lang="en-CA" dirty="0"/>
              <a:t>Must be received no later than 30 minutes before start of session </a:t>
            </a:r>
          </a:p>
        </p:txBody>
      </p:sp>
    </p:spTree>
    <p:extLst>
      <p:ext uri="{BB962C8B-B14F-4D97-AF65-F5344CB8AC3E}">
        <p14:creationId xmlns:p14="http://schemas.microsoft.com/office/powerpoint/2010/main" val="2803312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18E79-E21B-413D-51E0-C94B0026E9BE}"/>
              </a:ext>
            </a:extLst>
          </p:cNvPr>
          <p:cNvSpPr>
            <a:spLocks noGrp="1"/>
          </p:cNvSpPr>
          <p:nvPr>
            <p:ph type="title"/>
          </p:nvPr>
        </p:nvSpPr>
        <p:spPr/>
        <p:txBody>
          <a:bodyPr/>
          <a:lstStyle/>
          <a:p>
            <a:r>
              <a:rPr lang="en-CA" dirty="0"/>
              <a:t>RELAYS</a:t>
            </a:r>
          </a:p>
        </p:txBody>
      </p:sp>
      <p:sp>
        <p:nvSpPr>
          <p:cNvPr id="3" name="Content Placeholder 2">
            <a:extLst>
              <a:ext uri="{FF2B5EF4-FFF2-40B4-BE49-F238E27FC236}">
                <a16:creationId xmlns:a16="http://schemas.microsoft.com/office/drawing/2014/main" id="{E1C76E40-2B47-174C-D1D6-918111980DEC}"/>
              </a:ext>
            </a:extLst>
          </p:cNvPr>
          <p:cNvSpPr>
            <a:spLocks noGrp="1"/>
          </p:cNvSpPr>
          <p:nvPr>
            <p:ph idx="1"/>
          </p:nvPr>
        </p:nvSpPr>
        <p:spPr>
          <a:xfrm>
            <a:off x="838200" y="1825625"/>
            <a:ext cx="10861110" cy="4351338"/>
          </a:xfrm>
        </p:spPr>
        <p:txBody>
          <a:bodyPr/>
          <a:lstStyle/>
          <a:p>
            <a:r>
              <a:rPr lang="en-CA" dirty="0"/>
              <a:t>4x50 Mixed Medley (Thu) – relay cards with names are due to the Admin desk by 5:00pm</a:t>
            </a:r>
          </a:p>
          <a:p>
            <a:r>
              <a:rPr lang="en-CA" dirty="0"/>
              <a:t>4x50 FR (Fri) &amp; 4x50 MR (Sat) – relay cards with names are due to the Admin desk by 30 Minutes after end of the Prelim session on the day of the relay</a:t>
            </a:r>
          </a:p>
          <a:p>
            <a:r>
              <a:rPr lang="en-CA" dirty="0"/>
              <a:t>Final relay </a:t>
            </a:r>
            <a:r>
              <a:rPr lang="en-CA" b="1" u="sng" dirty="0"/>
              <a:t>orders</a:t>
            </a:r>
            <a:r>
              <a:rPr lang="en-CA" b="1" dirty="0"/>
              <a:t> </a:t>
            </a:r>
            <a:r>
              <a:rPr lang="en-CA" dirty="0"/>
              <a:t>may be updated through the Admin Desk up to 30 minutes before start of the Finals session in which it will be held</a:t>
            </a:r>
          </a:p>
        </p:txBody>
      </p:sp>
    </p:spTree>
    <p:extLst>
      <p:ext uri="{BB962C8B-B14F-4D97-AF65-F5344CB8AC3E}">
        <p14:creationId xmlns:p14="http://schemas.microsoft.com/office/powerpoint/2010/main" val="3463084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EC797-6BE2-4515-D394-6DB263CE0810}"/>
              </a:ext>
            </a:extLst>
          </p:cNvPr>
          <p:cNvSpPr>
            <a:spLocks noGrp="1"/>
          </p:cNvSpPr>
          <p:nvPr>
            <p:ph type="title"/>
          </p:nvPr>
        </p:nvSpPr>
        <p:spPr/>
        <p:txBody>
          <a:bodyPr/>
          <a:lstStyle/>
          <a:p>
            <a:r>
              <a:rPr lang="en-CA" dirty="0"/>
              <a:t>PROVINCIAL RELAYS</a:t>
            </a:r>
          </a:p>
        </p:txBody>
      </p:sp>
      <p:sp>
        <p:nvSpPr>
          <p:cNvPr id="3" name="Content Placeholder 2">
            <a:extLst>
              <a:ext uri="{FF2B5EF4-FFF2-40B4-BE49-F238E27FC236}">
                <a16:creationId xmlns:a16="http://schemas.microsoft.com/office/drawing/2014/main" id="{9A84B010-704D-E9CC-5157-95AB3A9B2CCD}"/>
              </a:ext>
            </a:extLst>
          </p:cNvPr>
          <p:cNvSpPr>
            <a:spLocks noGrp="1"/>
          </p:cNvSpPr>
          <p:nvPr>
            <p:ph idx="1"/>
          </p:nvPr>
        </p:nvSpPr>
        <p:spPr>
          <a:xfrm>
            <a:off x="838200" y="1825625"/>
            <a:ext cx="10515600" cy="4938430"/>
          </a:xfrm>
        </p:spPr>
        <p:txBody>
          <a:bodyPr>
            <a:normAutofit/>
          </a:bodyPr>
          <a:lstStyle/>
          <a:p>
            <a:r>
              <a:rPr lang="en-CA" dirty="0"/>
              <a:t>Cards for all Provincial Relays are due no later than 15 minutes after the conclusion of the Final of Event #44 (50m Backstroke)</a:t>
            </a:r>
          </a:p>
          <a:p>
            <a:r>
              <a:rPr lang="en-CA" dirty="0"/>
              <a:t>Further details on selection process is contained in the meet package</a:t>
            </a:r>
          </a:p>
          <a:p>
            <a:r>
              <a:rPr lang="en-CA" dirty="0"/>
              <a:t>Para Provincial Relay: if there are not enough Para swimmers within a Province to enter a team, this can be changed to Para Relay to allow athletes to compete. Further coordination to follow</a:t>
            </a:r>
          </a:p>
        </p:txBody>
      </p:sp>
    </p:spTree>
    <p:extLst>
      <p:ext uri="{BB962C8B-B14F-4D97-AF65-F5344CB8AC3E}">
        <p14:creationId xmlns:p14="http://schemas.microsoft.com/office/powerpoint/2010/main" val="421822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39037-AE48-7850-1F0E-D19FD2D992D7}"/>
              </a:ext>
            </a:extLst>
          </p:cNvPr>
          <p:cNvSpPr>
            <a:spLocks noGrp="1"/>
          </p:cNvSpPr>
          <p:nvPr>
            <p:ph type="title"/>
          </p:nvPr>
        </p:nvSpPr>
        <p:spPr/>
        <p:txBody>
          <a:bodyPr/>
          <a:lstStyle/>
          <a:p>
            <a:r>
              <a:rPr lang="en-CA" dirty="0"/>
              <a:t>CALL ROOM PROCEDURES</a:t>
            </a:r>
          </a:p>
        </p:txBody>
      </p:sp>
      <p:sp>
        <p:nvSpPr>
          <p:cNvPr id="3" name="Content Placeholder 2">
            <a:extLst>
              <a:ext uri="{FF2B5EF4-FFF2-40B4-BE49-F238E27FC236}">
                <a16:creationId xmlns:a16="http://schemas.microsoft.com/office/drawing/2014/main" id="{3128AC0C-4460-650D-9EB3-FD7E2375AA93}"/>
              </a:ext>
            </a:extLst>
          </p:cNvPr>
          <p:cNvSpPr>
            <a:spLocks noGrp="1"/>
          </p:cNvSpPr>
          <p:nvPr>
            <p:ph idx="1"/>
          </p:nvPr>
        </p:nvSpPr>
        <p:spPr>
          <a:xfrm>
            <a:off x="838199" y="1825625"/>
            <a:ext cx="10710797" cy="4351338"/>
          </a:xfrm>
        </p:spPr>
        <p:txBody>
          <a:bodyPr>
            <a:normAutofit lnSpcReduction="10000"/>
          </a:bodyPr>
          <a:lstStyle/>
          <a:p>
            <a:r>
              <a:rPr lang="en-CA" u="sng" dirty="0"/>
              <a:t>Finals Sequence:</a:t>
            </a:r>
            <a:r>
              <a:rPr lang="en-CA" dirty="0"/>
              <a:t> A Final, B Final</a:t>
            </a:r>
          </a:p>
          <a:p>
            <a:r>
              <a:rPr lang="en-CA" dirty="0"/>
              <a:t>Swimmers (All A, B Finalists &amp; Alternates) must report to the Call Room 15 minutes before scheduled start of the </a:t>
            </a:r>
            <a:r>
              <a:rPr lang="en-CA" dirty="0">
                <a:highlight>
                  <a:srgbClr val="FFFF00"/>
                </a:highlight>
              </a:rPr>
              <a:t>A Final </a:t>
            </a:r>
            <a:r>
              <a:rPr lang="en-CA" dirty="0"/>
              <a:t>of their event </a:t>
            </a:r>
          </a:p>
          <a:p>
            <a:r>
              <a:rPr lang="en-CA" dirty="0"/>
              <a:t>A Finalists will be introduced while marching on</a:t>
            </a:r>
          </a:p>
          <a:p>
            <a:r>
              <a:rPr lang="en-CA" dirty="0"/>
              <a:t>B Finalists will be released from the ready room for their event and should be ready behind the blocks. They will be introduced during the race</a:t>
            </a:r>
          </a:p>
        </p:txBody>
      </p:sp>
    </p:spTree>
    <p:extLst>
      <p:ext uri="{BB962C8B-B14F-4D97-AF65-F5344CB8AC3E}">
        <p14:creationId xmlns:p14="http://schemas.microsoft.com/office/powerpoint/2010/main" val="1388431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53EFC-0643-1CE6-5FE4-DF7B83A1AA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A116AC-23A7-1EE4-7A53-A2AB6997FC06}"/>
              </a:ext>
            </a:extLst>
          </p:cNvPr>
          <p:cNvSpPr>
            <a:spLocks noGrp="1"/>
          </p:cNvSpPr>
          <p:nvPr>
            <p:ph type="title"/>
          </p:nvPr>
        </p:nvSpPr>
        <p:spPr/>
        <p:txBody>
          <a:bodyPr/>
          <a:lstStyle/>
          <a:p>
            <a:r>
              <a:rPr lang="en-CA" dirty="0"/>
              <a:t>CALL ROOM PROCEDURES</a:t>
            </a:r>
          </a:p>
        </p:txBody>
      </p:sp>
      <p:sp>
        <p:nvSpPr>
          <p:cNvPr id="3" name="Content Placeholder 2">
            <a:extLst>
              <a:ext uri="{FF2B5EF4-FFF2-40B4-BE49-F238E27FC236}">
                <a16:creationId xmlns:a16="http://schemas.microsoft.com/office/drawing/2014/main" id="{E098A468-2028-2D3F-A707-61969CD7E42D}"/>
              </a:ext>
            </a:extLst>
          </p:cNvPr>
          <p:cNvSpPr>
            <a:spLocks noGrp="1"/>
          </p:cNvSpPr>
          <p:nvPr>
            <p:ph idx="1"/>
          </p:nvPr>
        </p:nvSpPr>
        <p:spPr>
          <a:xfrm>
            <a:off x="838200" y="1825625"/>
            <a:ext cx="10836058" cy="4900852"/>
          </a:xfrm>
        </p:spPr>
        <p:txBody>
          <a:bodyPr>
            <a:normAutofit fontScale="92500" lnSpcReduction="10000"/>
          </a:bodyPr>
          <a:lstStyle/>
          <a:p>
            <a:r>
              <a:rPr lang="en-CA" dirty="0"/>
              <a:t>If a swimmer has not reported to the Call Room in the specified time, an announcement will be made for them</a:t>
            </a:r>
          </a:p>
          <a:p>
            <a:r>
              <a:rPr lang="en-CA" dirty="0"/>
              <a:t>If a swimmer has still not reported by 5 minutes prior to the start of the A Finals for their event (by age), they WILL be replaced by an alternate</a:t>
            </a:r>
          </a:p>
          <a:p>
            <a:pPr marL="0" indent="0">
              <a:buNone/>
            </a:pPr>
            <a:endParaRPr lang="en-CA" b="1" u="sng" dirty="0"/>
          </a:p>
          <a:p>
            <a:pPr marL="0" indent="0">
              <a:buNone/>
            </a:pPr>
            <a:r>
              <a:rPr lang="en-CA" b="1" u="sng" dirty="0"/>
              <a:t>Finals Back-To-Back Events (within 30 minutes)</a:t>
            </a:r>
            <a:endParaRPr lang="en-CA" b="1" dirty="0"/>
          </a:p>
          <a:p>
            <a:r>
              <a:rPr lang="en-CA" dirty="0"/>
              <a:t>Coaches must fill out a Call Room Special Request Form that can be found at the admin desk</a:t>
            </a:r>
          </a:p>
          <a:p>
            <a:r>
              <a:rPr lang="en-CA" dirty="0"/>
              <a:t>This must be filled out before the completion of  warmups</a:t>
            </a:r>
          </a:p>
        </p:txBody>
      </p:sp>
    </p:spTree>
    <p:extLst>
      <p:ext uri="{BB962C8B-B14F-4D97-AF65-F5344CB8AC3E}">
        <p14:creationId xmlns:p14="http://schemas.microsoft.com/office/powerpoint/2010/main" val="3624333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9F743-949E-4274-5CB1-158644D9A898}"/>
              </a:ext>
            </a:extLst>
          </p:cNvPr>
          <p:cNvSpPr>
            <a:spLocks noGrp="1"/>
          </p:cNvSpPr>
          <p:nvPr>
            <p:ph type="title"/>
          </p:nvPr>
        </p:nvSpPr>
        <p:spPr/>
        <p:txBody>
          <a:bodyPr/>
          <a:lstStyle/>
          <a:p>
            <a:r>
              <a:rPr lang="en-CA" dirty="0"/>
              <a:t>SUPPORT STAFF</a:t>
            </a:r>
          </a:p>
        </p:txBody>
      </p:sp>
      <p:sp>
        <p:nvSpPr>
          <p:cNvPr id="3" name="Content Placeholder 2">
            <a:extLst>
              <a:ext uri="{FF2B5EF4-FFF2-40B4-BE49-F238E27FC236}">
                <a16:creationId xmlns:a16="http://schemas.microsoft.com/office/drawing/2014/main" id="{7C7C75DC-819E-D272-3552-9D19296264B2}"/>
              </a:ext>
            </a:extLst>
          </p:cNvPr>
          <p:cNvSpPr>
            <a:spLocks noGrp="1"/>
          </p:cNvSpPr>
          <p:nvPr>
            <p:ph idx="1"/>
          </p:nvPr>
        </p:nvSpPr>
        <p:spPr>
          <a:xfrm>
            <a:off x="838200" y="1825625"/>
            <a:ext cx="10515600" cy="4925904"/>
          </a:xfrm>
        </p:spPr>
        <p:txBody>
          <a:bodyPr>
            <a:normAutofit fontScale="85000" lnSpcReduction="20000"/>
          </a:bodyPr>
          <a:lstStyle/>
          <a:p>
            <a:pPr marL="0" indent="0">
              <a:lnSpc>
                <a:spcPct val="120000"/>
              </a:lnSpc>
              <a:buNone/>
            </a:pPr>
            <a:r>
              <a:rPr lang="en-US" dirty="0"/>
              <a:t>Para swimmers may have support staff designated to assist them on deck or in the call room.  Please note: </a:t>
            </a:r>
          </a:p>
          <a:p>
            <a:pPr marL="0" indent="0">
              <a:lnSpc>
                <a:spcPct val="120000"/>
              </a:lnSpc>
              <a:buNone/>
            </a:pPr>
            <a:r>
              <a:rPr lang="en-US" b="1" dirty="0"/>
              <a:t>WPS 10.8.1 </a:t>
            </a:r>
            <a:r>
              <a:rPr lang="en-US" dirty="0"/>
              <a:t>Support Staff are not permitted to coach or massage Athletes.  When on the pool deck or in the call room, Support Staff are not permitted to use or visibly carry stopwatches, radio communication devices, backpacks or bags</a:t>
            </a:r>
          </a:p>
          <a:p>
            <a:pPr marL="0" indent="0">
              <a:lnSpc>
                <a:spcPct val="120000"/>
              </a:lnSpc>
              <a:buNone/>
            </a:pPr>
            <a:r>
              <a:rPr lang="en-US" dirty="0"/>
              <a:t>Violation of this rule may result in the swimmer being disqualified</a:t>
            </a:r>
            <a:endParaRPr lang="en-CA" dirty="0"/>
          </a:p>
        </p:txBody>
      </p:sp>
    </p:spTree>
    <p:extLst>
      <p:ext uri="{BB962C8B-B14F-4D97-AF65-F5344CB8AC3E}">
        <p14:creationId xmlns:p14="http://schemas.microsoft.com/office/powerpoint/2010/main" val="3826420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148B5-F963-9109-CA17-A6D1963999E5}"/>
              </a:ext>
            </a:extLst>
          </p:cNvPr>
          <p:cNvSpPr>
            <a:spLocks noGrp="1"/>
          </p:cNvSpPr>
          <p:nvPr>
            <p:ph type="title"/>
          </p:nvPr>
        </p:nvSpPr>
        <p:spPr/>
        <p:txBody>
          <a:bodyPr>
            <a:normAutofit/>
          </a:bodyPr>
          <a:lstStyle/>
          <a:p>
            <a:pPr algn="ctr"/>
            <a:r>
              <a:rPr lang="en-CA" sz="4800" dirty="0"/>
              <a:t>INTRODUCTION</a:t>
            </a:r>
          </a:p>
        </p:txBody>
      </p:sp>
      <p:sp>
        <p:nvSpPr>
          <p:cNvPr id="3" name="Content Placeholder 2">
            <a:extLst>
              <a:ext uri="{FF2B5EF4-FFF2-40B4-BE49-F238E27FC236}">
                <a16:creationId xmlns:a16="http://schemas.microsoft.com/office/drawing/2014/main" id="{ADC0FFEC-1A4D-0816-12A6-A025F9704924}"/>
              </a:ext>
            </a:extLst>
          </p:cNvPr>
          <p:cNvSpPr>
            <a:spLocks noGrp="1"/>
          </p:cNvSpPr>
          <p:nvPr>
            <p:ph sz="half" idx="1"/>
          </p:nvPr>
        </p:nvSpPr>
        <p:spPr/>
        <p:txBody>
          <a:bodyPr>
            <a:normAutofit/>
          </a:bodyPr>
          <a:lstStyle/>
          <a:p>
            <a:pPr marL="0" indent="0" algn="r">
              <a:buNone/>
            </a:pPr>
            <a:r>
              <a:rPr lang="en-CA" sz="3600" dirty="0"/>
              <a:t>Meet Referee</a:t>
            </a:r>
          </a:p>
          <a:p>
            <a:pPr marL="0" indent="0" algn="r">
              <a:buNone/>
            </a:pPr>
            <a:r>
              <a:rPr lang="en-CA" sz="3600" dirty="0"/>
              <a:t>Para Technical Advisor</a:t>
            </a:r>
          </a:p>
          <a:p>
            <a:pPr marL="0" indent="0" algn="r">
              <a:buNone/>
            </a:pPr>
            <a:r>
              <a:rPr lang="en-CA" sz="3600" dirty="0"/>
              <a:t>Meet Manager</a:t>
            </a:r>
          </a:p>
          <a:p>
            <a:pPr marL="0" indent="0" algn="r">
              <a:buNone/>
            </a:pPr>
            <a:r>
              <a:rPr lang="en-CA" sz="3600" dirty="0"/>
              <a:t>Meet Manager</a:t>
            </a:r>
          </a:p>
          <a:p>
            <a:pPr marL="0" indent="0" algn="r">
              <a:buNone/>
            </a:pPr>
            <a:r>
              <a:rPr lang="en-CA" sz="3600" dirty="0"/>
              <a:t>Entry Coordinator</a:t>
            </a:r>
          </a:p>
          <a:p>
            <a:pPr marL="0" indent="0" algn="r">
              <a:buNone/>
            </a:pPr>
            <a:r>
              <a:rPr lang="en-CA" sz="3600" dirty="0"/>
              <a:t>Officials Coordinator</a:t>
            </a:r>
          </a:p>
          <a:p>
            <a:pPr marL="0" indent="0" algn="r">
              <a:buNone/>
            </a:pPr>
            <a:endParaRPr lang="en-CA" sz="3600" dirty="0"/>
          </a:p>
          <a:p>
            <a:pPr marL="0" indent="0" algn="r">
              <a:buNone/>
            </a:pPr>
            <a:endParaRPr lang="en-CA" sz="3600" dirty="0"/>
          </a:p>
        </p:txBody>
      </p:sp>
      <p:sp>
        <p:nvSpPr>
          <p:cNvPr id="4" name="Content Placeholder 3">
            <a:extLst>
              <a:ext uri="{FF2B5EF4-FFF2-40B4-BE49-F238E27FC236}">
                <a16:creationId xmlns:a16="http://schemas.microsoft.com/office/drawing/2014/main" id="{99E83055-93A3-3AAF-F743-4BC92CE371FB}"/>
              </a:ext>
            </a:extLst>
          </p:cNvPr>
          <p:cNvSpPr>
            <a:spLocks noGrp="1"/>
          </p:cNvSpPr>
          <p:nvPr>
            <p:ph sz="half" idx="2"/>
          </p:nvPr>
        </p:nvSpPr>
        <p:spPr/>
        <p:txBody>
          <a:bodyPr>
            <a:normAutofit/>
          </a:bodyPr>
          <a:lstStyle/>
          <a:p>
            <a:pPr marL="0" indent="0">
              <a:buNone/>
            </a:pPr>
            <a:r>
              <a:rPr lang="en-CA" sz="3600" dirty="0"/>
              <a:t>Michelle Neilson</a:t>
            </a:r>
          </a:p>
          <a:p>
            <a:pPr marL="0" indent="0">
              <a:buNone/>
            </a:pPr>
            <a:r>
              <a:rPr lang="en-CA" sz="3600" dirty="0"/>
              <a:t>Sandra Rousseau</a:t>
            </a:r>
          </a:p>
          <a:p>
            <a:pPr marL="0" indent="0">
              <a:buNone/>
            </a:pPr>
            <a:r>
              <a:rPr lang="en-CA" sz="3600" dirty="0"/>
              <a:t>Ken Barnes</a:t>
            </a:r>
          </a:p>
          <a:p>
            <a:pPr marL="0" indent="0">
              <a:buNone/>
            </a:pPr>
            <a:r>
              <a:rPr lang="en-CA" sz="3600" dirty="0"/>
              <a:t>Dale Gustafson</a:t>
            </a:r>
          </a:p>
          <a:p>
            <a:pPr marL="0" indent="0">
              <a:buNone/>
            </a:pPr>
            <a:r>
              <a:rPr lang="en-CA" sz="3600" dirty="0"/>
              <a:t>Cam Harbeck</a:t>
            </a:r>
          </a:p>
          <a:p>
            <a:pPr marL="0" indent="0">
              <a:buNone/>
            </a:pPr>
            <a:r>
              <a:rPr lang="en-CA" sz="3600" dirty="0"/>
              <a:t>Nancy Champagne</a:t>
            </a:r>
          </a:p>
        </p:txBody>
      </p:sp>
    </p:spTree>
    <p:extLst>
      <p:ext uri="{BB962C8B-B14F-4D97-AF65-F5344CB8AC3E}">
        <p14:creationId xmlns:p14="http://schemas.microsoft.com/office/powerpoint/2010/main" val="1881603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76669-CEC5-F43E-5319-2EED3F3A1170}"/>
              </a:ext>
            </a:extLst>
          </p:cNvPr>
          <p:cNvSpPr>
            <a:spLocks noGrp="1"/>
          </p:cNvSpPr>
          <p:nvPr>
            <p:ph type="title"/>
          </p:nvPr>
        </p:nvSpPr>
        <p:spPr/>
        <p:txBody>
          <a:bodyPr/>
          <a:lstStyle/>
          <a:p>
            <a:r>
              <a:rPr lang="en-CA" dirty="0"/>
              <a:t>TAPING REVIEW PROCEDURES</a:t>
            </a:r>
          </a:p>
        </p:txBody>
      </p:sp>
      <p:sp>
        <p:nvSpPr>
          <p:cNvPr id="3" name="Content Placeholder 2">
            <a:extLst>
              <a:ext uri="{FF2B5EF4-FFF2-40B4-BE49-F238E27FC236}">
                <a16:creationId xmlns:a16="http://schemas.microsoft.com/office/drawing/2014/main" id="{3D6EC8C5-EAB0-BB05-E3BE-E4F2F6728DE9}"/>
              </a:ext>
            </a:extLst>
          </p:cNvPr>
          <p:cNvSpPr>
            <a:spLocks noGrp="1"/>
          </p:cNvSpPr>
          <p:nvPr>
            <p:ph idx="1"/>
          </p:nvPr>
        </p:nvSpPr>
        <p:spPr>
          <a:xfrm>
            <a:off x="663879" y="1825624"/>
            <a:ext cx="11223321" cy="4800643"/>
          </a:xfrm>
        </p:spPr>
        <p:txBody>
          <a:bodyPr>
            <a:normAutofit fontScale="92500" lnSpcReduction="10000"/>
          </a:bodyPr>
          <a:lstStyle/>
          <a:p>
            <a:pPr marL="0" indent="0">
              <a:lnSpc>
                <a:spcPct val="110000"/>
              </a:lnSpc>
              <a:buNone/>
            </a:pPr>
            <a:r>
              <a:rPr lang="en-US" sz="2800" dirty="0"/>
              <a:t>As per II.C15.3.2, a Taping Review Committee will oversee taping requests</a:t>
            </a:r>
          </a:p>
          <a:p>
            <a:pPr marL="0" indent="0">
              <a:lnSpc>
                <a:spcPct val="110000"/>
              </a:lnSpc>
              <a:buNone/>
            </a:pPr>
            <a:r>
              <a:rPr lang="en-US" sz="2800" b="1" dirty="0"/>
              <a:t>Review Protocol:  </a:t>
            </a:r>
            <a:r>
              <a:rPr lang="en-US" sz="2800" dirty="0"/>
              <a:t>All taping must be reviewed before the first session where it will be used. If </a:t>
            </a:r>
            <a:r>
              <a:rPr lang="en-US" sz="2800" b="1" dirty="0"/>
              <a:t>identical</a:t>
            </a:r>
            <a:r>
              <a:rPr lang="en-US" sz="2800" dirty="0"/>
              <a:t> taping is used for multiple sessions, review is required only once. Taping review for a Para swimmer will be done by the TA </a:t>
            </a:r>
          </a:p>
          <a:p>
            <a:pPr marL="0" indent="0">
              <a:lnSpc>
                <a:spcPct val="110000"/>
              </a:lnSpc>
              <a:buNone/>
            </a:pPr>
            <a:r>
              <a:rPr lang="en-US" sz="2800" b="1" dirty="0"/>
              <a:t>Submission Protocol</a:t>
            </a:r>
            <a:r>
              <a:rPr lang="en-US" sz="2800" dirty="0"/>
              <a:t>: Coaches must submit a Taping Review Form the Admin Desk, no later than: </a:t>
            </a:r>
          </a:p>
          <a:p>
            <a:pPr marL="0" indent="0">
              <a:lnSpc>
                <a:spcPct val="110000"/>
              </a:lnSpc>
              <a:buNone/>
            </a:pPr>
            <a:r>
              <a:rPr lang="en-US" sz="2800" dirty="0"/>
              <a:t>• 8:00 am (before prelims) • 4:30 pm (before finals)</a:t>
            </a:r>
          </a:p>
          <a:p>
            <a:pPr marL="0" indent="0">
              <a:lnSpc>
                <a:spcPct val="110000"/>
              </a:lnSpc>
              <a:buNone/>
            </a:pPr>
            <a:r>
              <a:rPr lang="en-US" sz="2800" dirty="0"/>
              <a:t>Review will be conducted during warmups.  Both swimmer and coach must attend, and swimmer must have the taping in place.  Approved taping will be photographed to allow verification after each race</a:t>
            </a:r>
            <a:endParaRPr lang="en-CA" sz="2800" dirty="0"/>
          </a:p>
        </p:txBody>
      </p:sp>
    </p:spTree>
    <p:extLst>
      <p:ext uri="{BB962C8B-B14F-4D97-AF65-F5344CB8AC3E}">
        <p14:creationId xmlns:p14="http://schemas.microsoft.com/office/powerpoint/2010/main" val="3700677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7573E-02CA-4BCC-6A14-F082F6B14E9D}"/>
              </a:ext>
            </a:extLst>
          </p:cNvPr>
          <p:cNvSpPr>
            <a:spLocks noGrp="1"/>
          </p:cNvSpPr>
          <p:nvPr>
            <p:ph type="title"/>
          </p:nvPr>
        </p:nvSpPr>
        <p:spPr/>
        <p:txBody>
          <a:bodyPr/>
          <a:lstStyle/>
          <a:p>
            <a:r>
              <a:rPr lang="en-CA" dirty="0"/>
              <a:t>TAPING REVIEW PROCESS</a:t>
            </a:r>
          </a:p>
        </p:txBody>
      </p:sp>
      <p:sp>
        <p:nvSpPr>
          <p:cNvPr id="3" name="Content Placeholder 2">
            <a:extLst>
              <a:ext uri="{FF2B5EF4-FFF2-40B4-BE49-F238E27FC236}">
                <a16:creationId xmlns:a16="http://schemas.microsoft.com/office/drawing/2014/main" id="{D06AA18F-CADC-0422-B65B-8584311A1D78}"/>
              </a:ext>
            </a:extLst>
          </p:cNvPr>
          <p:cNvSpPr>
            <a:spLocks noGrp="1"/>
          </p:cNvSpPr>
          <p:nvPr>
            <p:ph idx="1"/>
          </p:nvPr>
        </p:nvSpPr>
        <p:spPr>
          <a:xfrm>
            <a:off x="838200" y="1825624"/>
            <a:ext cx="10515600" cy="4775591"/>
          </a:xfrm>
        </p:spPr>
        <p:txBody>
          <a:bodyPr>
            <a:noAutofit/>
          </a:bodyPr>
          <a:lstStyle/>
          <a:p>
            <a:pPr marL="0" indent="0">
              <a:lnSpc>
                <a:spcPct val="120000"/>
              </a:lnSpc>
              <a:buNone/>
            </a:pPr>
            <a:r>
              <a:rPr lang="en-US" sz="2800" b="1" dirty="0"/>
              <a:t>Prelims</a:t>
            </a:r>
            <a:r>
              <a:rPr lang="en-US" sz="2800" dirty="0"/>
              <a:t>: Swimmer must report to the Admin Desk immediately after each race to verify taping. Swimmer must remain at the Admin Desk until Post-Race Tape Check is completed and signed off</a:t>
            </a:r>
          </a:p>
          <a:p>
            <a:pPr marL="0" indent="0">
              <a:lnSpc>
                <a:spcPct val="120000"/>
              </a:lnSpc>
              <a:buNone/>
            </a:pPr>
            <a:r>
              <a:rPr lang="en-US" sz="2800" b="1" dirty="0"/>
              <a:t>Finals</a:t>
            </a:r>
            <a:r>
              <a:rPr lang="en-US" sz="2800" dirty="0"/>
              <a:t>: Referee will meet the swimmer as they exit the pool for taping to be verified prior to the scoreboard being declared “official”</a:t>
            </a:r>
          </a:p>
          <a:p>
            <a:pPr marL="0" indent="0">
              <a:lnSpc>
                <a:spcPct val="120000"/>
              </a:lnSpc>
              <a:buNone/>
            </a:pPr>
            <a:r>
              <a:rPr lang="en-US" sz="2800" dirty="0"/>
              <a:t>Committee's decision is final. Swimmers using unapproved taping will be disqualified </a:t>
            </a:r>
          </a:p>
          <a:p>
            <a:pPr marL="0" indent="0">
              <a:lnSpc>
                <a:spcPct val="120000"/>
              </a:lnSpc>
              <a:buNone/>
            </a:pPr>
            <a:r>
              <a:rPr lang="en-US" sz="2800" u="sng" dirty="0"/>
              <a:t>Any swimmer wearing taping that is not approved by the Committee is ineligible to set a Canadian Record</a:t>
            </a:r>
            <a:endParaRPr lang="en-CA" sz="2800" u="sng" dirty="0"/>
          </a:p>
        </p:txBody>
      </p:sp>
    </p:spTree>
    <p:extLst>
      <p:ext uri="{BB962C8B-B14F-4D97-AF65-F5344CB8AC3E}">
        <p14:creationId xmlns:p14="http://schemas.microsoft.com/office/powerpoint/2010/main" val="2750186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B68D1-FFAF-1B76-0387-33EE3E3B3A50}"/>
              </a:ext>
            </a:extLst>
          </p:cNvPr>
          <p:cNvSpPr>
            <a:spLocks noGrp="1"/>
          </p:cNvSpPr>
          <p:nvPr>
            <p:ph type="title"/>
          </p:nvPr>
        </p:nvSpPr>
        <p:spPr/>
        <p:txBody>
          <a:bodyPr/>
          <a:lstStyle/>
          <a:p>
            <a:r>
              <a:rPr lang="en-CA" dirty="0"/>
              <a:t>PARA SWIMMING DEVICES</a:t>
            </a:r>
          </a:p>
        </p:txBody>
      </p:sp>
      <p:sp>
        <p:nvSpPr>
          <p:cNvPr id="3" name="Content Placeholder 2">
            <a:extLst>
              <a:ext uri="{FF2B5EF4-FFF2-40B4-BE49-F238E27FC236}">
                <a16:creationId xmlns:a16="http://schemas.microsoft.com/office/drawing/2014/main" id="{3EEDAE73-D261-2999-C561-EC2A5C036927}"/>
              </a:ext>
            </a:extLst>
          </p:cNvPr>
          <p:cNvSpPr>
            <a:spLocks noGrp="1"/>
          </p:cNvSpPr>
          <p:nvPr>
            <p:ph idx="1"/>
          </p:nvPr>
        </p:nvSpPr>
        <p:spPr/>
        <p:txBody>
          <a:bodyPr>
            <a:normAutofit/>
          </a:bodyPr>
          <a:lstStyle/>
          <a:p>
            <a:pPr>
              <a:lnSpc>
                <a:spcPct val="110000"/>
              </a:lnSpc>
            </a:pPr>
            <a:r>
              <a:rPr lang="en-US" dirty="0"/>
              <a:t>Tapping and starting devices must be deemed safe. They must be checked and issued an approval sticker following this Technical Meeting.  Please see Sandra Rousseau</a:t>
            </a:r>
          </a:p>
          <a:p>
            <a:pPr>
              <a:lnSpc>
                <a:spcPct val="110000"/>
              </a:lnSpc>
            </a:pPr>
            <a:r>
              <a:rPr lang="en-US" dirty="0"/>
              <a:t>Any altered suit must be approved by the Para Swimming Technical Advisor – Sandra Rousseau</a:t>
            </a:r>
          </a:p>
        </p:txBody>
      </p:sp>
    </p:spTree>
    <p:extLst>
      <p:ext uri="{BB962C8B-B14F-4D97-AF65-F5344CB8AC3E}">
        <p14:creationId xmlns:p14="http://schemas.microsoft.com/office/powerpoint/2010/main" val="2120913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D3C5C-6764-F51B-8096-044C4C377BE5}"/>
              </a:ext>
            </a:extLst>
          </p:cNvPr>
          <p:cNvSpPr>
            <a:spLocks noGrp="1"/>
          </p:cNvSpPr>
          <p:nvPr>
            <p:ph type="title"/>
          </p:nvPr>
        </p:nvSpPr>
        <p:spPr/>
        <p:txBody>
          <a:bodyPr/>
          <a:lstStyle/>
          <a:p>
            <a:r>
              <a:rPr lang="en-CA" dirty="0"/>
              <a:t>BACKSTROKE LEDGES</a:t>
            </a:r>
          </a:p>
        </p:txBody>
      </p:sp>
      <p:sp>
        <p:nvSpPr>
          <p:cNvPr id="3" name="Content Placeholder 2">
            <a:extLst>
              <a:ext uri="{FF2B5EF4-FFF2-40B4-BE49-F238E27FC236}">
                <a16:creationId xmlns:a16="http://schemas.microsoft.com/office/drawing/2014/main" id="{27B7178D-F4E9-B6AF-4965-74B8F8B3F523}"/>
              </a:ext>
            </a:extLst>
          </p:cNvPr>
          <p:cNvSpPr>
            <a:spLocks noGrp="1"/>
          </p:cNvSpPr>
          <p:nvPr>
            <p:ph idx="1"/>
          </p:nvPr>
        </p:nvSpPr>
        <p:spPr>
          <a:xfrm>
            <a:off x="838200" y="1825625"/>
            <a:ext cx="11011422" cy="4813170"/>
          </a:xfrm>
        </p:spPr>
        <p:txBody>
          <a:bodyPr>
            <a:normAutofit fontScale="92500" lnSpcReduction="10000"/>
          </a:bodyPr>
          <a:lstStyle/>
          <a:p>
            <a:pPr>
              <a:lnSpc>
                <a:spcPct val="120000"/>
              </a:lnSpc>
            </a:pPr>
            <a:r>
              <a:rPr lang="en-US" sz="2800" dirty="0"/>
              <a:t>Field of Play will install the device</a:t>
            </a:r>
          </a:p>
          <a:p>
            <a:pPr marL="0" indent="0">
              <a:lnSpc>
                <a:spcPct val="120000"/>
              </a:lnSpc>
              <a:buNone/>
            </a:pPr>
            <a:r>
              <a:rPr lang="en-US" sz="2800" dirty="0"/>
              <a:t>• The IT will ensure the device is set at 0 initially</a:t>
            </a:r>
          </a:p>
          <a:p>
            <a:pPr marL="0" indent="0">
              <a:lnSpc>
                <a:spcPct val="120000"/>
              </a:lnSpc>
              <a:buNone/>
            </a:pPr>
            <a:r>
              <a:rPr lang="en-US" sz="2800" dirty="0"/>
              <a:t>• The IT will check the strapping is free of any twists or knots and that the ledge is sitting flat against the wall</a:t>
            </a:r>
          </a:p>
          <a:p>
            <a:pPr marL="0" indent="0">
              <a:lnSpc>
                <a:spcPct val="120000"/>
              </a:lnSpc>
              <a:buNone/>
            </a:pPr>
            <a:r>
              <a:rPr lang="en-US" sz="2800" dirty="0"/>
              <a:t>• Once the athletes arrive behind the block the athlete may change the setting and ensure it is secured into position or may remove it from the water if they do not wish to use the device. The IT may be asked for assistance</a:t>
            </a:r>
          </a:p>
          <a:p>
            <a:pPr marL="0" indent="0">
              <a:lnSpc>
                <a:spcPct val="120000"/>
              </a:lnSpc>
              <a:buNone/>
            </a:pPr>
            <a:r>
              <a:rPr lang="en-US" sz="2800" dirty="0"/>
              <a:t>• Reminder:  at least one toe from each foot must be in contact with the </a:t>
            </a:r>
            <a:r>
              <a:rPr lang="en-US" sz="2800" i="1" dirty="0"/>
              <a:t>touchpad</a:t>
            </a:r>
            <a:r>
              <a:rPr lang="en-US" sz="2800" dirty="0"/>
              <a:t>.  ITs will provide an instruction if necessary</a:t>
            </a:r>
            <a:endParaRPr lang="en-CA" sz="2800" dirty="0"/>
          </a:p>
        </p:txBody>
      </p:sp>
    </p:spTree>
    <p:extLst>
      <p:ext uri="{BB962C8B-B14F-4D97-AF65-F5344CB8AC3E}">
        <p14:creationId xmlns:p14="http://schemas.microsoft.com/office/powerpoint/2010/main" val="2064840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352CB-2CBE-32DF-3DBE-EB338739F9F9}"/>
              </a:ext>
            </a:extLst>
          </p:cNvPr>
          <p:cNvSpPr>
            <a:spLocks noGrp="1"/>
          </p:cNvSpPr>
          <p:nvPr>
            <p:ph type="title"/>
          </p:nvPr>
        </p:nvSpPr>
        <p:spPr/>
        <p:txBody>
          <a:bodyPr/>
          <a:lstStyle/>
          <a:p>
            <a:r>
              <a:rPr lang="en-CA" dirty="0"/>
              <a:t>HEAT SHEETS &amp; RESULTS</a:t>
            </a:r>
          </a:p>
        </p:txBody>
      </p:sp>
      <p:sp>
        <p:nvSpPr>
          <p:cNvPr id="3" name="Content Placeholder 2">
            <a:extLst>
              <a:ext uri="{FF2B5EF4-FFF2-40B4-BE49-F238E27FC236}">
                <a16:creationId xmlns:a16="http://schemas.microsoft.com/office/drawing/2014/main" id="{B16F6F08-DE33-B835-5251-5C0B5FD55B45}"/>
              </a:ext>
            </a:extLst>
          </p:cNvPr>
          <p:cNvSpPr>
            <a:spLocks noGrp="1"/>
          </p:cNvSpPr>
          <p:nvPr>
            <p:ph idx="1"/>
          </p:nvPr>
        </p:nvSpPr>
        <p:spPr>
          <a:xfrm>
            <a:off x="838200" y="1825625"/>
            <a:ext cx="10515600" cy="4888326"/>
          </a:xfrm>
        </p:spPr>
        <p:txBody>
          <a:bodyPr/>
          <a:lstStyle/>
          <a:p>
            <a:pPr marL="0" indent="0">
              <a:buNone/>
            </a:pPr>
            <a:r>
              <a:rPr lang="en-CA" b="1" dirty="0"/>
              <a:t>Prelims and Finals Sheets:</a:t>
            </a:r>
          </a:p>
          <a:p>
            <a:r>
              <a:rPr lang="en-CA" dirty="0"/>
              <a:t>Available in the office daily for coaches</a:t>
            </a:r>
          </a:p>
          <a:p>
            <a:r>
              <a:rPr lang="en-CA" dirty="0"/>
              <a:t>Posted on </a:t>
            </a:r>
            <a:r>
              <a:rPr lang="en-CA" dirty="0" err="1"/>
              <a:t>ManSask</a:t>
            </a:r>
            <a:r>
              <a:rPr lang="en-CA" dirty="0"/>
              <a:t> webpage as soon as they are ready</a:t>
            </a:r>
          </a:p>
          <a:p>
            <a:r>
              <a:rPr lang="en-CA" dirty="0"/>
              <a:t>What’s App announcement when ready</a:t>
            </a:r>
          </a:p>
          <a:p>
            <a:pPr marL="0" indent="0">
              <a:buNone/>
            </a:pPr>
            <a:r>
              <a:rPr lang="en-CA" b="1" dirty="0"/>
              <a:t>Results:</a:t>
            </a:r>
          </a:p>
          <a:p>
            <a:r>
              <a:rPr lang="en-CA" dirty="0"/>
              <a:t>Unofficial on Meet Mobile</a:t>
            </a:r>
          </a:p>
          <a:p>
            <a:r>
              <a:rPr lang="en-CA" dirty="0"/>
              <a:t>Posted on webpage after session</a:t>
            </a:r>
          </a:p>
        </p:txBody>
      </p:sp>
    </p:spTree>
    <p:extLst>
      <p:ext uri="{BB962C8B-B14F-4D97-AF65-F5344CB8AC3E}">
        <p14:creationId xmlns:p14="http://schemas.microsoft.com/office/powerpoint/2010/main" val="1825747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54E13-3D21-E100-5FAB-328690B0D80A}"/>
              </a:ext>
            </a:extLst>
          </p:cNvPr>
          <p:cNvSpPr>
            <a:spLocks noGrp="1"/>
          </p:cNvSpPr>
          <p:nvPr>
            <p:ph type="title"/>
          </p:nvPr>
        </p:nvSpPr>
        <p:spPr/>
        <p:txBody>
          <a:bodyPr/>
          <a:lstStyle/>
          <a:p>
            <a:r>
              <a:rPr lang="en-CA" dirty="0"/>
              <a:t>MANSASK WEBPAGE</a:t>
            </a:r>
          </a:p>
        </p:txBody>
      </p:sp>
      <p:sp>
        <p:nvSpPr>
          <p:cNvPr id="3" name="Content Placeholder 2">
            <a:extLst>
              <a:ext uri="{FF2B5EF4-FFF2-40B4-BE49-F238E27FC236}">
                <a16:creationId xmlns:a16="http://schemas.microsoft.com/office/drawing/2014/main" id="{AB9724C4-5DE5-EE99-2119-EDA515974938}"/>
              </a:ext>
            </a:extLst>
          </p:cNvPr>
          <p:cNvSpPr>
            <a:spLocks noGrp="1"/>
          </p:cNvSpPr>
          <p:nvPr>
            <p:ph idx="1"/>
          </p:nvPr>
        </p:nvSpPr>
        <p:spPr>
          <a:xfrm>
            <a:off x="838200" y="1825625"/>
            <a:ext cx="10836058" cy="4667250"/>
          </a:xfrm>
        </p:spPr>
        <p:txBody>
          <a:bodyPr>
            <a:normAutofit/>
          </a:bodyPr>
          <a:lstStyle/>
          <a:p>
            <a:pPr marL="0" indent="0">
              <a:buNone/>
            </a:pPr>
            <a:r>
              <a:rPr lang="en-CA" sz="4800" dirty="0" err="1">
                <a:solidFill>
                  <a:srgbClr val="FF0000"/>
                </a:solidFill>
              </a:rPr>
              <a:t>ManSask.live</a:t>
            </a:r>
            <a:r>
              <a:rPr lang="en-CA" sz="4800" dirty="0">
                <a:solidFill>
                  <a:srgbClr val="FF0000"/>
                </a:solidFill>
              </a:rPr>
              <a:t>/home</a:t>
            </a:r>
          </a:p>
          <a:p>
            <a:pPr marL="0" indent="0">
              <a:buNone/>
            </a:pPr>
            <a:endParaRPr lang="en-CA" sz="2000" dirty="0">
              <a:solidFill>
                <a:srgbClr val="FF0000"/>
              </a:solidFill>
            </a:endParaRPr>
          </a:p>
          <a:p>
            <a:r>
              <a:rPr lang="en-CA" dirty="0"/>
              <a:t>If you believe that something should be there that isn’t, please refresh your screen</a:t>
            </a:r>
          </a:p>
          <a:p>
            <a:endParaRPr lang="en-CA" dirty="0"/>
          </a:p>
          <a:p>
            <a:pPr marL="0" indent="0">
              <a:buNone/>
            </a:pPr>
            <a:r>
              <a:rPr lang="en-CA" dirty="0"/>
              <a:t>Finals Livestream link is on the webpage and here:</a:t>
            </a:r>
          </a:p>
          <a:p>
            <a:pPr marL="0" indent="0">
              <a:buNone/>
            </a:pPr>
            <a:r>
              <a:rPr lang="en-CA" dirty="0"/>
              <a:t> </a:t>
            </a:r>
            <a:r>
              <a:rPr lang="en-CA" dirty="0" err="1"/>
              <a:t>ManSask.live</a:t>
            </a:r>
            <a:r>
              <a:rPr lang="en-CA" dirty="0"/>
              <a:t>/watch</a:t>
            </a:r>
          </a:p>
          <a:p>
            <a:pPr marL="0" indent="0">
              <a:buNone/>
            </a:pPr>
            <a:endParaRPr lang="en-CA" dirty="0"/>
          </a:p>
        </p:txBody>
      </p:sp>
    </p:spTree>
    <p:extLst>
      <p:ext uri="{BB962C8B-B14F-4D97-AF65-F5344CB8AC3E}">
        <p14:creationId xmlns:p14="http://schemas.microsoft.com/office/powerpoint/2010/main" val="3328419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420A-068E-4372-0237-48273ED7EAD9}"/>
              </a:ext>
            </a:extLst>
          </p:cNvPr>
          <p:cNvSpPr>
            <a:spLocks noGrp="1"/>
          </p:cNvSpPr>
          <p:nvPr>
            <p:ph type="title"/>
          </p:nvPr>
        </p:nvSpPr>
        <p:spPr/>
        <p:txBody>
          <a:bodyPr/>
          <a:lstStyle/>
          <a:p>
            <a:r>
              <a:rPr lang="en-CA" dirty="0"/>
              <a:t>SCRATCH PROCEDURE</a:t>
            </a:r>
          </a:p>
        </p:txBody>
      </p:sp>
      <p:sp>
        <p:nvSpPr>
          <p:cNvPr id="3" name="Content Placeholder 2">
            <a:extLst>
              <a:ext uri="{FF2B5EF4-FFF2-40B4-BE49-F238E27FC236}">
                <a16:creationId xmlns:a16="http://schemas.microsoft.com/office/drawing/2014/main" id="{4D528EA8-361C-F87E-E41C-CD26B3345F22}"/>
              </a:ext>
            </a:extLst>
          </p:cNvPr>
          <p:cNvSpPr>
            <a:spLocks noGrp="1"/>
          </p:cNvSpPr>
          <p:nvPr>
            <p:ph idx="1"/>
          </p:nvPr>
        </p:nvSpPr>
        <p:spPr>
          <a:xfrm>
            <a:off x="838200" y="1825625"/>
            <a:ext cx="10515600" cy="4850748"/>
          </a:xfrm>
        </p:spPr>
        <p:txBody>
          <a:bodyPr>
            <a:normAutofit fontScale="85000" lnSpcReduction="20000"/>
          </a:bodyPr>
          <a:lstStyle/>
          <a:p>
            <a:pPr marL="0" indent="0">
              <a:buNone/>
            </a:pPr>
            <a:r>
              <a:rPr lang="en-CA" b="1" dirty="0"/>
              <a:t>Deadlines:</a:t>
            </a:r>
          </a:p>
          <a:p>
            <a:r>
              <a:rPr lang="en-CA" sz="3800" dirty="0"/>
              <a:t>Day 1 Prelims &amp; Timed Finals:</a:t>
            </a:r>
          </a:p>
          <a:p>
            <a:pPr lvl="1"/>
            <a:r>
              <a:rPr lang="en-CA" sz="3800" dirty="0"/>
              <a:t>30 minutes following the conclusion of the Technical Meeting</a:t>
            </a:r>
          </a:p>
          <a:p>
            <a:r>
              <a:rPr lang="en-CA" sz="3800" dirty="0"/>
              <a:t>Day 2 – 4 Prelims &amp; Timed Finals:</a:t>
            </a:r>
          </a:p>
          <a:p>
            <a:pPr lvl="1"/>
            <a:r>
              <a:rPr lang="en-CA" sz="3800" dirty="0"/>
              <a:t>6:30 PM during Finals the previous evening</a:t>
            </a:r>
          </a:p>
          <a:p>
            <a:r>
              <a:rPr lang="en-CA" sz="3800" dirty="0"/>
              <a:t>Finals:</a:t>
            </a:r>
          </a:p>
          <a:p>
            <a:pPr lvl="1"/>
            <a:r>
              <a:rPr lang="en-CA" sz="3800" dirty="0"/>
              <a:t>30 minutes following preliminary events of the day, excluding timed finals events</a:t>
            </a:r>
          </a:p>
          <a:p>
            <a:pPr lvl="1"/>
            <a:endParaRPr lang="en-CA" dirty="0"/>
          </a:p>
          <a:p>
            <a:pPr marL="0" indent="0">
              <a:buNone/>
            </a:pPr>
            <a:r>
              <a:rPr lang="en-CA" sz="3800" dirty="0"/>
              <a:t>Scratches must be completed on forms available at the Admin Desk.  ONE swimmer per form please</a:t>
            </a:r>
          </a:p>
        </p:txBody>
      </p:sp>
    </p:spTree>
    <p:extLst>
      <p:ext uri="{BB962C8B-B14F-4D97-AF65-F5344CB8AC3E}">
        <p14:creationId xmlns:p14="http://schemas.microsoft.com/office/powerpoint/2010/main" val="949599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44C77-26EE-C747-D7EB-CD4BCBA5EFEE}"/>
              </a:ext>
            </a:extLst>
          </p:cNvPr>
          <p:cNvSpPr>
            <a:spLocks noGrp="1"/>
          </p:cNvSpPr>
          <p:nvPr>
            <p:ph type="title"/>
          </p:nvPr>
        </p:nvSpPr>
        <p:spPr/>
        <p:txBody>
          <a:bodyPr/>
          <a:lstStyle/>
          <a:p>
            <a:r>
              <a:rPr lang="en-CA" dirty="0"/>
              <a:t>POSITIVE CHECK-IN</a:t>
            </a:r>
          </a:p>
        </p:txBody>
      </p:sp>
      <p:sp>
        <p:nvSpPr>
          <p:cNvPr id="3" name="Content Placeholder 2">
            <a:extLst>
              <a:ext uri="{FF2B5EF4-FFF2-40B4-BE49-F238E27FC236}">
                <a16:creationId xmlns:a16="http://schemas.microsoft.com/office/drawing/2014/main" id="{83977C1C-087F-C240-989C-960F2215327A}"/>
              </a:ext>
            </a:extLst>
          </p:cNvPr>
          <p:cNvSpPr>
            <a:spLocks noGrp="1"/>
          </p:cNvSpPr>
          <p:nvPr>
            <p:ph idx="1"/>
          </p:nvPr>
        </p:nvSpPr>
        <p:spPr>
          <a:xfrm>
            <a:off x="838200" y="1825625"/>
            <a:ext cx="10515600" cy="4875800"/>
          </a:xfrm>
        </p:spPr>
        <p:txBody>
          <a:bodyPr>
            <a:normAutofit/>
          </a:bodyPr>
          <a:lstStyle/>
          <a:p>
            <a:pPr marL="0" indent="0">
              <a:buNone/>
            </a:pPr>
            <a:r>
              <a:rPr lang="en-CA" b="1" dirty="0"/>
              <a:t>400m IM</a:t>
            </a:r>
          </a:p>
          <a:p>
            <a:r>
              <a:rPr lang="en-CA" dirty="0"/>
              <a:t>Check-in must be done by the conclusion of warm-ups on Sunday morning to determine the 8 swimmers that will swim in finals</a:t>
            </a:r>
          </a:p>
          <a:p>
            <a:pPr marL="0" indent="0">
              <a:buNone/>
            </a:pPr>
            <a:r>
              <a:rPr lang="en-CA" b="1" dirty="0"/>
              <a:t>800m/1500m Free</a:t>
            </a:r>
          </a:p>
          <a:p>
            <a:r>
              <a:rPr lang="en-CA" dirty="0"/>
              <a:t>Check-in must be done by the conclusion of warm-ups for the scheduled session. These events may be re-seeded</a:t>
            </a:r>
          </a:p>
        </p:txBody>
      </p:sp>
    </p:spTree>
    <p:extLst>
      <p:ext uri="{BB962C8B-B14F-4D97-AF65-F5344CB8AC3E}">
        <p14:creationId xmlns:p14="http://schemas.microsoft.com/office/powerpoint/2010/main" val="2843254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D1DC5-5441-051A-B70C-E29BF9D8F9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46DA0F-E6D3-5037-0FD8-488CB9D25169}"/>
              </a:ext>
            </a:extLst>
          </p:cNvPr>
          <p:cNvSpPr>
            <a:spLocks noGrp="1"/>
          </p:cNvSpPr>
          <p:nvPr>
            <p:ph type="title"/>
          </p:nvPr>
        </p:nvSpPr>
        <p:spPr/>
        <p:txBody>
          <a:bodyPr/>
          <a:lstStyle/>
          <a:p>
            <a:r>
              <a:rPr lang="en-CA" dirty="0"/>
              <a:t>POSITIVE CHECK-IN</a:t>
            </a:r>
          </a:p>
        </p:txBody>
      </p:sp>
      <p:sp>
        <p:nvSpPr>
          <p:cNvPr id="3" name="Content Placeholder 2">
            <a:extLst>
              <a:ext uri="{FF2B5EF4-FFF2-40B4-BE49-F238E27FC236}">
                <a16:creationId xmlns:a16="http://schemas.microsoft.com/office/drawing/2014/main" id="{7B54174F-6F71-8953-032B-3B011E474227}"/>
              </a:ext>
            </a:extLst>
          </p:cNvPr>
          <p:cNvSpPr>
            <a:spLocks noGrp="1"/>
          </p:cNvSpPr>
          <p:nvPr>
            <p:ph idx="1"/>
          </p:nvPr>
        </p:nvSpPr>
        <p:spPr>
          <a:xfrm>
            <a:off x="838200" y="1825625"/>
            <a:ext cx="10515600" cy="4875800"/>
          </a:xfrm>
        </p:spPr>
        <p:txBody>
          <a:bodyPr>
            <a:normAutofit/>
          </a:bodyPr>
          <a:lstStyle/>
          <a:p>
            <a:pPr marL="0" indent="0">
              <a:buNone/>
            </a:pPr>
            <a:r>
              <a:rPr lang="en-CA" b="1" dirty="0"/>
              <a:t>Finals</a:t>
            </a:r>
          </a:p>
          <a:p>
            <a:r>
              <a:rPr lang="en-CA" dirty="0"/>
              <a:t>Due to the utilization of the call-room at finals, there will be no positive check-in required</a:t>
            </a:r>
          </a:p>
          <a:p>
            <a:r>
              <a:rPr lang="en-CA" dirty="0"/>
              <a:t>However, coaches are encouraged to advise the Admin Desk of a late scratch as this allows preparation for the possible insertion of alternates</a:t>
            </a:r>
          </a:p>
        </p:txBody>
      </p:sp>
    </p:spTree>
    <p:extLst>
      <p:ext uri="{BB962C8B-B14F-4D97-AF65-F5344CB8AC3E}">
        <p14:creationId xmlns:p14="http://schemas.microsoft.com/office/powerpoint/2010/main" val="872274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519C1-EEF2-59F4-B419-D89266B833AB}"/>
              </a:ext>
            </a:extLst>
          </p:cNvPr>
          <p:cNvSpPr>
            <a:spLocks noGrp="1"/>
          </p:cNvSpPr>
          <p:nvPr>
            <p:ph type="title"/>
          </p:nvPr>
        </p:nvSpPr>
        <p:spPr/>
        <p:txBody>
          <a:bodyPr/>
          <a:lstStyle/>
          <a:p>
            <a:r>
              <a:rPr lang="en-CA" dirty="0"/>
              <a:t>PENALTIES</a:t>
            </a:r>
          </a:p>
        </p:txBody>
      </p:sp>
      <p:sp>
        <p:nvSpPr>
          <p:cNvPr id="3" name="Content Placeholder 2">
            <a:extLst>
              <a:ext uri="{FF2B5EF4-FFF2-40B4-BE49-F238E27FC236}">
                <a16:creationId xmlns:a16="http://schemas.microsoft.com/office/drawing/2014/main" id="{8FC93626-B6E4-35E0-4287-C78231BFF33F}"/>
              </a:ext>
            </a:extLst>
          </p:cNvPr>
          <p:cNvSpPr>
            <a:spLocks noGrp="1"/>
          </p:cNvSpPr>
          <p:nvPr>
            <p:ph idx="1"/>
          </p:nvPr>
        </p:nvSpPr>
        <p:spPr>
          <a:xfrm>
            <a:off x="838200" y="1825625"/>
            <a:ext cx="10515600" cy="4838222"/>
          </a:xfrm>
        </p:spPr>
        <p:txBody>
          <a:bodyPr>
            <a:normAutofit lnSpcReduction="10000"/>
          </a:bodyPr>
          <a:lstStyle/>
          <a:p>
            <a:r>
              <a:rPr lang="en-CA" dirty="0"/>
              <a:t>Failure to check-in by the deadline for 400 IM, 800/1500 Fr will be deemed a scratch and the swimmer will be removed from the event with no monetary penalty except loss of entry fee</a:t>
            </a:r>
          </a:p>
          <a:p>
            <a:pPr marL="0" indent="0">
              <a:buNone/>
            </a:pPr>
            <a:r>
              <a:rPr lang="en-CA" dirty="0"/>
              <a:t>Penalty for not scratching FINALS: </a:t>
            </a:r>
          </a:p>
          <a:p>
            <a:r>
              <a:rPr lang="en-CA" dirty="0"/>
              <a:t>The swimmer will be scratched from all remaining final events, including relays, for that day</a:t>
            </a:r>
          </a:p>
          <a:p>
            <a:r>
              <a:rPr lang="en-CA" dirty="0"/>
              <a:t>The relay team that includes that swimmer will be prohibited from swimming</a:t>
            </a:r>
          </a:p>
        </p:txBody>
      </p:sp>
    </p:spTree>
    <p:extLst>
      <p:ext uri="{BB962C8B-B14F-4D97-AF65-F5344CB8AC3E}">
        <p14:creationId xmlns:p14="http://schemas.microsoft.com/office/powerpoint/2010/main" val="3421081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2C191-755A-1784-2311-0870CDE6CEE8}"/>
              </a:ext>
            </a:extLst>
          </p:cNvPr>
          <p:cNvSpPr>
            <a:spLocks noGrp="1"/>
          </p:cNvSpPr>
          <p:nvPr>
            <p:ph type="title"/>
          </p:nvPr>
        </p:nvSpPr>
        <p:spPr/>
        <p:txBody>
          <a:bodyPr>
            <a:noAutofit/>
          </a:bodyPr>
          <a:lstStyle/>
          <a:p>
            <a:r>
              <a:rPr lang="en-CA" sz="4800" dirty="0"/>
              <a:t>SAFE SPORT</a:t>
            </a:r>
            <a:br>
              <a:rPr lang="en-CA" sz="4800" dirty="0"/>
            </a:br>
            <a:r>
              <a:rPr lang="en-CA" sz="4800" dirty="0"/>
              <a:t>SEE SOMETHING, SAY SOMETHING</a:t>
            </a:r>
          </a:p>
        </p:txBody>
      </p:sp>
      <p:sp>
        <p:nvSpPr>
          <p:cNvPr id="3" name="Content Placeholder 2">
            <a:extLst>
              <a:ext uri="{FF2B5EF4-FFF2-40B4-BE49-F238E27FC236}">
                <a16:creationId xmlns:a16="http://schemas.microsoft.com/office/drawing/2014/main" id="{590007AD-AC1B-F5BC-27B0-ECD805D8D983}"/>
              </a:ext>
            </a:extLst>
          </p:cNvPr>
          <p:cNvSpPr>
            <a:spLocks noGrp="1"/>
          </p:cNvSpPr>
          <p:nvPr>
            <p:ph idx="1"/>
          </p:nvPr>
        </p:nvSpPr>
        <p:spPr>
          <a:xfrm>
            <a:off x="838200" y="1825625"/>
            <a:ext cx="10515600" cy="4850748"/>
          </a:xfrm>
        </p:spPr>
        <p:txBody>
          <a:bodyPr>
            <a:normAutofit fontScale="85000" lnSpcReduction="20000"/>
          </a:bodyPr>
          <a:lstStyle/>
          <a:p>
            <a:pPr marL="0" indent="0">
              <a:buNone/>
            </a:pPr>
            <a:r>
              <a:rPr lang="en-US" dirty="0"/>
              <a:t>Swimming Canada believes that everyone in the sport has the right to enjoy the sport at whatever level or position they participate. Athletes, coaches, officials and volunteers have the right to participate in a safe and inclusive training and competitive environment that is free of abuse, harassment or discrimination.</a:t>
            </a:r>
            <a:endParaRPr lang="en-CA" dirty="0"/>
          </a:p>
          <a:p>
            <a:endParaRPr lang="en-CA" dirty="0"/>
          </a:p>
          <a:p>
            <a:r>
              <a:rPr lang="en-CA" dirty="0"/>
              <a:t>To report an incident during the event, please contact Dale Gustafson (Meet Manager)</a:t>
            </a:r>
          </a:p>
          <a:p>
            <a:r>
              <a:rPr lang="en-CA" dirty="0"/>
              <a:t>To report an incident after the event, please contact Bruce Rose (Executive Director Swim Manitoba)</a:t>
            </a:r>
          </a:p>
          <a:p>
            <a:r>
              <a:rPr lang="en-CA" dirty="0"/>
              <a:t>For more information: </a:t>
            </a:r>
            <a:r>
              <a:rPr lang="en-CA" dirty="0">
                <a:hlinkClick r:id="rId2">
                  <a:extLst>
                    <a:ext uri="{A12FA001-AC4F-418D-AE19-62706E023703}">
                      <ahyp:hlinkClr xmlns:ahyp="http://schemas.microsoft.com/office/drawing/2018/hyperlinkcolor" val="tx"/>
                    </a:ext>
                  </a:extLst>
                </a:hlinkClick>
              </a:rPr>
              <a:t>https://www.swimming.ca/safesport/</a:t>
            </a:r>
            <a:endParaRPr lang="en-CA" dirty="0"/>
          </a:p>
        </p:txBody>
      </p:sp>
    </p:spTree>
    <p:extLst>
      <p:ext uri="{BB962C8B-B14F-4D97-AF65-F5344CB8AC3E}">
        <p14:creationId xmlns:p14="http://schemas.microsoft.com/office/powerpoint/2010/main" val="3534008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45C48-853D-B8D0-22BD-F0A393FAF95F}"/>
              </a:ext>
            </a:extLst>
          </p:cNvPr>
          <p:cNvSpPr>
            <a:spLocks noGrp="1"/>
          </p:cNvSpPr>
          <p:nvPr>
            <p:ph type="title"/>
          </p:nvPr>
        </p:nvSpPr>
        <p:spPr/>
        <p:txBody>
          <a:bodyPr/>
          <a:lstStyle/>
          <a:p>
            <a:r>
              <a:rPr lang="en-CA" dirty="0"/>
              <a:t>DQs AND PROTESTS</a:t>
            </a:r>
          </a:p>
        </p:txBody>
      </p:sp>
      <p:sp>
        <p:nvSpPr>
          <p:cNvPr id="3" name="Content Placeholder 2">
            <a:extLst>
              <a:ext uri="{FF2B5EF4-FFF2-40B4-BE49-F238E27FC236}">
                <a16:creationId xmlns:a16="http://schemas.microsoft.com/office/drawing/2014/main" id="{284C1329-1A99-69F4-2CFD-D290B58A78C8}"/>
              </a:ext>
            </a:extLst>
          </p:cNvPr>
          <p:cNvSpPr>
            <a:spLocks noGrp="1"/>
          </p:cNvSpPr>
          <p:nvPr>
            <p:ph idx="1"/>
          </p:nvPr>
        </p:nvSpPr>
        <p:spPr>
          <a:xfrm>
            <a:off x="838199" y="1825625"/>
            <a:ext cx="10785953" cy="4938430"/>
          </a:xfrm>
        </p:spPr>
        <p:txBody>
          <a:bodyPr>
            <a:normAutofit fontScale="92500" lnSpcReduction="10000"/>
          </a:bodyPr>
          <a:lstStyle/>
          <a:p>
            <a:r>
              <a:rPr lang="en-CA" dirty="0"/>
              <a:t>DQs will be announced during prelims</a:t>
            </a:r>
          </a:p>
          <a:p>
            <a:r>
              <a:rPr lang="en-CA" dirty="0"/>
              <a:t>DQs will be placed on the board results during finals</a:t>
            </a:r>
          </a:p>
          <a:p>
            <a:endParaRPr lang="en-CA" dirty="0"/>
          </a:p>
          <a:p>
            <a:pPr marL="0" indent="0">
              <a:buNone/>
            </a:pPr>
            <a:r>
              <a:rPr lang="en-CA" b="1" dirty="0"/>
              <a:t>Procedure for Protests</a:t>
            </a:r>
            <a:endParaRPr lang="en-CA" dirty="0"/>
          </a:p>
          <a:p>
            <a:r>
              <a:rPr lang="en-CA" dirty="0"/>
              <a:t>Discuss DQ with Session Referee</a:t>
            </a:r>
          </a:p>
          <a:p>
            <a:r>
              <a:rPr lang="en-CA" dirty="0"/>
              <a:t>If not resolved, a written protest may be presented to the Ref within 30 minutes of the conclusion of the </a:t>
            </a:r>
            <a:r>
              <a:rPr lang="en-CA" b="1" u="sng" dirty="0"/>
              <a:t>event</a:t>
            </a:r>
            <a:r>
              <a:rPr lang="en-CA" b="1" dirty="0"/>
              <a:t> </a:t>
            </a:r>
            <a:r>
              <a:rPr lang="en-CA" dirty="0"/>
              <a:t>(protest forms available at Admin Desk)</a:t>
            </a:r>
          </a:p>
          <a:p>
            <a:r>
              <a:rPr lang="en-CA" dirty="0"/>
              <a:t>If not resolved after discussion of the written protest, the matter may be assigned to a Jury of Appeal</a:t>
            </a:r>
          </a:p>
        </p:txBody>
      </p:sp>
    </p:spTree>
    <p:extLst>
      <p:ext uri="{BB962C8B-B14F-4D97-AF65-F5344CB8AC3E}">
        <p14:creationId xmlns:p14="http://schemas.microsoft.com/office/powerpoint/2010/main" val="3252663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270B5-5EA9-289F-DB1E-D7A0D5079792}"/>
              </a:ext>
            </a:extLst>
          </p:cNvPr>
          <p:cNvSpPr>
            <a:spLocks noGrp="1"/>
          </p:cNvSpPr>
          <p:nvPr>
            <p:ph type="title"/>
          </p:nvPr>
        </p:nvSpPr>
        <p:spPr/>
        <p:txBody>
          <a:bodyPr/>
          <a:lstStyle/>
          <a:p>
            <a:r>
              <a:rPr lang="en-CA" dirty="0"/>
              <a:t>JURY OF APPEAL</a:t>
            </a:r>
          </a:p>
        </p:txBody>
      </p:sp>
      <p:sp>
        <p:nvSpPr>
          <p:cNvPr id="3" name="Content Placeholder 2">
            <a:extLst>
              <a:ext uri="{FF2B5EF4-FFF2-40B4-BE49-F238E27FC236}">
                <a16:creationId xmlns:a16="http://schemas.microsoft.com/office/drawing/2014/main" id="{FA49ADB0-F21C-2908-B2B0-FD22797F9438}"/>
              </a:ext>
            </a:extLst>
          </p:cNvPr>
          <p:cNvSpPr>
            <a:spLocks noGrp="1"/>
          </p:cNvSpPr>
          <p:nvPr>
            <p:ph idx="1"/>
          </p:nvPr>
        </p:nvSpPr>
        <p:spPr/>
        <p:txBody>
          <a:bodyPr/>
          <a:lstStyle/>
          <a:p>
            <a:r>
              <a:rPr lang="en-CA" dirty="0"/>
              <a:t>Chaired by the Meet Manager or Meet Referee</a:t>
            </a:r>
          </a:p>
          <a:p>
            <a:r>
              <a:rPr lang="en-CA" dirty="0"/>
              <a:t>1 coach selected  to be least biased to the swimmer involved and no vested interest</a:t>
            </a:r>
          </a:p>
          <a:p>
            <a:r>
              <a:rPr lang="en-CA" dirty="0"/>
              <a:t>2 or 4 officials</a:t>
            </a:r>
          </a:p>
        </p:txBody>
      </p:sp>
    </p:spTree>
    <p:extLst>
      <p:ext uri="{BB962C8B-B14F-4D97-AF65-F5344CB8AC3E}">
        <p14:creationId xmlns:p14="http://schemas.microsoft.com/office/powerpoint/2010/main" val="4067965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print of a building&#10;&#10;AI-generated content may be incorrect.">
            <a:extLst>
              <a:ext uri="{FF2B5EF4-FFF2-40B4-BE49-F238E27FC236}">
                <a16:creationId xmlns:a16="http://schemas.microsoft.com/office/drawing/2014/main" id="{C9DC8E89-F3D6-6DBF-3163-88B4C393F374}"/>
              </a:ext>
            </a:extLst>
          </p:cNvPr>
          <p:cNvPicPr>
            <a:picLocks noChangeAspect="1"/>
          </p:cNvPicPr>
          <p:nvPr/>
        </p:nvPicPr>
        <p:blipFill>
          <a:blip r:embed="rId2"/>
          <a:stretch>
            <a:fillRect/>
          </a:stretch>
        </p:blipFill>
        <p:spPr>
          <a:xfrm>
            <a:off x="115481" y="-14013"/>
            <a:ext cx="12076519" cy="6555104"/>
          </a:xfrm>
          <a:prstGeom prst="rect">
            <a:avLst/>
          </a:prstGeom>
        </p:spPr>
      </p:pic>
      <p:sp>
        <p:nvSpPr>
          <p:cNvPr id="6" name="Rectangle 5">
            <a:extLst>
              <a:ext uri="{FF2B5EF4-FFF2-40B4-BE49-F238E27FC236}">
                <a16:creationId xmlns:a16="http://schemas.microsoft.com/office/drawing/2014/main" id="{694E9B64-53C0-65FF-DD16-042B337FED4B}"/>
              </a:ext>
            </a:extLst>
          </p:cNvPr>
          <p:cNvSpPr/>
          <p:nvPr/>
        </p:nvSpPr>
        <p:spPr>
          <a:xfrm>
            <a:off x="200722" y="4081346"/>
            <a:ext cx="869795" cy="758283"/>
          </a:xfrm>
          <a:prstGeom prst="rect">
            <a:avLst/>
          </a:prstGeom>
          <a:solidFill>
            <a:schemeClr val="accent3">
              <a:lumMod val="60000"/>
              <a:lumOff val="40000"/>
              <a:alpha val="75163"/>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HOSPITALITY</a:t>
            </a:r>
          </a:p>
        </p:txBody>
      </p:sp>
      <p:sp>
        <p:nvSpPr>
          <p:cNvPr id="7" name="Rectangle 6">
            <a:extLst>
              <a:ext uri="{FF2B5EF4-FFF2-40B4-BE49-F238E27FC236}">
                <a16:creationId xmlns:a16="http://schemas.microsoft.com/office/drawing/2014/main" id="{F9B4B77E-265A-66EF-FA29-F4C470BADB82}"/>
              </a:ext>
            </a:extLst>
          </p:cNvPr>
          <p:cNvSpPr/>
          <p:nvPr/>
        </p:nvSpPr>
        <p:spPr>
          <a:xfrm>
            <a:off x="3173813" y="1878004"/>
            <a:ext cx="3882390" cy="1717603"/>
          </a:xfrm>
          <a:prstGeom prst="rect">
            <a:avLst/>
          </a:prstGeom>
          <a:solidFill>
            <a:schemeClr val="accent1">
              <a:alpha val="75163"/>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MAIN TANK</a:t>
            </a:r>
          </a:p>
        </p:txBody>
      </p:sp>
      <p:sp>
        <p:nvSpPr>
          <p:cNvPr id="8" name="Rectangle 7">
            <a:extLst>
              <a:ext uri="{FF2B5EF4-FFF2-40B4-BE49-F238E27FC236}">
                <a16:creationId xmlns:a16="http://schemas.microsoft.com/office/drawing/2014/main" id="{73291E80-7382-E9DF-FEE5-CC7E4F45A8EC}"/>
              </a:ext>
            </a:extLst>
          </p:cNvPr>
          <p:cNvSpPr/>
          <p:nvPr/>
        </p:nvSpPr>
        <p:spPr>
          <a:xfrm>
            <a:off x="7253207" y="1878004"/>
            <a:ext cx="1208868" cy="1717603"/>
          </a:xfrm>
          <a:prstGeom prst="rect">
            <a:avLst/>
          </a:prstGeom>
          <a:solidFill>
            <a:schemeClr val="accent1">
              <a:lumMod val="60000"/>
              <a:lumOff val="40000"/>
              <a:alpha val="75163"/>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WARM DOWN LANES</a:t>
            </a:r>
          </a:p>
        </p:txBody>
      </p:sp>
      <p:sp>
        <p:nvSpPr>
          <p:cNvPr id="9" name="Rectangle 8">
            <a:extLst>
              <a:ext uri="{FF2B5EF4-FFF2-40B4-BE49-F238E27FC236}">
                <a16:creationId xmlns:a16="http://schemas.microsoft.com/office/drawing/2014/main" id="{21CA8EC3-89E6-55B4-68F0-CEF8E0171C36}"/>
              </a:ext>
            </a:extLst>
          </p:cNvPr>
          <p:cNvSpPr/>
          <p:nvPr/>
        </p:nvSpPr>
        <p:spPr>
          <a:xfrm>
            <a:off x="10013795" y="770317"/>
            <a:ext cx="1595822" cy="3935498"/>
          </a:xfrm>
          <a:prstGeom prst="rect">
            <a:avLst/>
          </a:prstGeom>
          <a:solidFill>
            <a:schemeClr val="accent1">
              <a:alpha val="75163"/>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EAST (TRAINING) TANK</a:t>
            </a:r>
          </a:p>
        </p:txBody>
      </p:sp>
      <p:sp>
        <p:nvSpPr>
          <p:cNvPr id="10" name="Rectangle 9">
            <a:extLst>
              <a:ext uri="{FF2B5EF4-FFF2-40B4-BE49-F238E27FC236}">
                <a16:creationId xmlns:a16="http://schemas.microsoft.com/office/drawing/2014/main" id="{7E040421-CF78-8151-E9EA-8BA92153325A}"/>
              </a:ext>
            </a:extLst>
          </p:cNvPr>
          <p:cNvSpPr/>
          <p:nvPr/>
        </p:nvSpPr>
        <p:spPr>
          <a:xfrm>
            <a:off x="2790954" y="4839629"/>
            <a:ext cx="1926012" cy="770318"/>
          </a:xfrm>
          <a:prstGeom prst="rect">
            <a:avLst/>
          </a:prstGeom>
          <a:solidFill>
            <a:schemeClr val="accent5">
              <a:lumMod val="75000"/>
              <a:alpha val="75163"/>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SPECTATOR SEATING</a:t>
            </a:r>
          </a:p>
        </p:txBody>
      </p:sp>
      <p:sp>
        <p:nvSpPr>
          <p:cNvPr id="12" name="Rectangle 11">
            <a:extLst>
              <a:ext uri="{FF2B5EF4-FFF2-40B4-BE49-F238E27FC236}">
                <a16:creationId xmlns:a16="http://schemas.microsoft.com/office/drawing/2014/main" id="{CDBEACA2-8920-C5AB-A45D-B2158B56C07A}"/>
              </a:ext>
            </a:extLst>
          </p:cNvPr>
          <p:cNvSpPr/>
          <p:nvPr/>
        </p:nvSpPr>
        <p:spPr>
          <a:xfrm>
            <a:off x="2790954" y="35529"/>
            <a:ext cx="1926012" cy="770318"/>
          </a:xfrm>
          <a:prstGeom prst="rect">
            <a:avLst/>
          </a:prstGeom>
          <a:solidFill>
            <a:schemeClr val="accent5">
              <a:lumMod val="75000"/>
              <a:alpha val="75163"/>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SPECTATOR SEATING</a:t>
            </a:r>
          </a:p>
        </p:txBody>
      </p:sp>
      <p:sp>
        <p:nvSpPr>
          <p:cNvPr id="13" name="Rectangle 12">
            <a:extLst>
              <a:ext uri="{FF2B5EF4-FFF2-40B4-BE49-F238E27FC236}">
                <a16:creationId xmlns:a16="http://schemas.microsoft.com/office/drawing/2014/main" id="{06F984C1-4D90-E78D-CEB0-38CAB0253D87}"/>
              </a:ext>
            </a:extLst>
          </p:cNvPr>
          <p:cNvSpPr/>
          <p:nvPr/>
        </p:nvSpPr>
        <p:spPr>
          <a:xfrm>
            <a:off x="4716966" y="35529"/>
            <a:ext cx="1926012" cy="770318"/>
          </a:xfrm>
          <a:prstGeom prst="rect">
            <a:avLst/>
          </a:prstGeom>
          <a:solidFill>
            <a:schemeClr val="accent2">
              <a:lumMod val="75000"/>
              <a:alpha val="75163"/>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TEAM &amp; ATHLETE SEATING</a:t>
            </a:r>
          </a:p>
        </p:txBody>
      </p:sp>
      <p:sp>
        <p:nvSpPr>
          <p:cNvPr id="14" name="Rectangle 13">
            <a:extLst>
              <a:ext uri="{FF2B5EF4-FFF2-40B4-BE49-F238E27FC236}">
                <a16:creationId xmlns:a16="http://schemas.microsoft.com/office/drawing/2014/main" id="{552FB18F-D8A7-EC28-822C-AE1F7BD688A3}"/>
              </a:ext>
            </a:extLst>
          </p:cNvPr>
          <p:cNvSpPr/>
          <p:nvPr/>
        </p:nvSpPr>
        <p:spPr>
          <a:xfrm>
            <a:off x="4716966" y="4839629"/>
            <a:ext cx="1926012" cy="770318"/>
          </a:xfrm>
          <a:prstGeom prst="rect">
            <a:avLst/>
          </a:prstGeom>
          <a:solidFill>
            <a:schemeClr val="accent2">
              <a:lumMod val="75000"/>
              <a:alpha val="75163"/>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TEAM &amp; ATHLETE SEATING</a:t>
            </a:r>
          </a:p>
        </p:txBody>
      </p:sp>
      <p:sp>
        <p:nvSpPr>
          <p:cNvPr id="15" name="Rectangle 14">
            <a:extLst>
              <a:ext uri="{FF2B5EF4-FFF2-40B4-BE49-F238E27FC236}">
                <a16:creationId xmlns:a16="http://schemas.microsoft.com/office/drawing/2014/main" id="{A8CA18A2-DC96-6211-2044-56A1E3CC547C}"/>
              </a:ext>
            </a:extLst>
          </p:cNvPr>
          <p:cNvSpPr/>
          <p:nvPr/>
        </p:nvSpPr>
        <p:spPr>
          <a:xfrm rot="16200000">
            <a:off x="1415513" y="1649690"/>
            <a:ext cx="791298" cy="392117"/>
          </a:xfrm>
          <a:prstGeom prst="rect">
            <a:avLst/>
          </a:prstGeom>
          <a:solidFill>
            <a:schemeClr val="accent3">
              <a:lumMod val="60000"/>
              <a:lumOff val="40000"/>
              <a:alpha val="75163"/>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MEET OFFICE</a:t>
            </a:r>
          </a:p>
        </p:txBody>
      </p:sp>
      <p:sp>
        <p:nvSpPr>
          <p:cNvPr id="16" name="Rectangle 15">
            <a:extLst>
              <a:ext uri="{FF2B5EF4-FFF2-40B4-BE49-F238E27FC236}">
                <a16:creationId xmlns:a16="http://schemas.microsoft.com/office/drawing/2014/main" id="{758ED2A1-78A3-649A-75E2-EA76887CC13B}"/>
              </a:ext>
            </a:extLst>
          </p:cNvPr>
          <p:cNvSpPr/>
          <p:nvPr/>
        </p:nvSpPr>
        <p:spPr>
          <a:xfrm rot="16200000">
            <a:off x="34022" y="2769498"/>
            <a:ext cx="791298" cy="478810"/>
          </a:xfrm>
          <a:prstGeom prst="rect">
            <a:avLst/>
          </a:prstGeom>
          <a:solidFill>
            <a:schemeClr val="accent3">
              <a:lumMod val="60000"/>
              <a:lumOff val="40000"/>
              <a:alpha val="75163"/>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OFFICIALS BREIFING ROOM</a:t>
            </a:r>
          </a:p>
        </p:txBody>
      </p:sp>
      <p:sp>
        <p:nvSpPr>
          <p:cNvPr id="17" name="Right Arrow 16">
            <a:extLst>
              <a:ext uri="{FF2B5EF4-FFF2-40B4-BE49-F238E27FC236}">
                <a16:creationId xmlns:a16="http://schemas.microsoft.com/office/drawing/2014/main" id="{FB30A4BE-EBD7-70E2-9D41-F9ADC8D7A146}"/>
              </a:ext>
            </a:extLst>
          </p:cNvPr>
          <p:cNvSpPr/>
          <p:nvPr/>
        </p:nvSpPr>
        <p:spPr>
          <a:xfrm rot="16200000">
            <a:off x="1079243" y="4821672"/>
            <a:ext cx="645170" cy="93137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A4026FA-3375-1ACA-8A1F-9E514FF8C6EE}"/>
              </a:ext>
            </a:extLst>
          </p:cNvPr>
          <p:cNvSpPr txBox="1"/>
          <p:nvPr/>
        </p:nvSpPr>
        <p:spPr>
          <a:xfrm>
            <a:off x="1105112" y="5156556"/>
            <a:ext cx="593432" cy="261610"/>
          </a:xfrm>
          <a:prstGeom prst="rect">
            <a:avLst/>
          </a:prstGeom>
          <a:noFill/>
        </p:spPr>
        <p:txBody>
          <a:bodyPr wrap="none" rtlCol="0">
            <a:spAutoFit/>
          </a:bodyPr>
          <a:lstStyle/>
          <a:p>
            <a:r>
              <a:rPr lang="en-US" sz="1050" dirty="0">
                <a:solidFill>
                  <a:srgbClr val="FFFF00"/>
                </a:solidFill>
              </a:rPr>
              <a:t>ENTER</a:t>
            </a:r>
          </a:p>
        </p:txBody>
      </p:sp>
      <p:sp>
        <p:nvSpPr>
          <p:cNvPr id="19" name="Rectangle 18">
            <a:extLst>
              <a:ext uri="{FF2B5EF4-FFF2-40B4-BE49-F238E27FC236}">
                <a16:creationId xmlns:a16="http://schemas.microsoft.com/office/drawing/2014/main" id="{35469532-9796-DD01-9F05-E7556042E859}"/>
              </a:ext>
            </a:extLst>
          </p:cNvPr>
          <p:cNvSpPr/>
          <p:nvPr/>
        </p:nvSpPr>
        <p:spPr>
          <a:xfrm>
            <a:off x="2704202" y="1492845"/>
            <a:ext cx="469611" cy="385159"/>
          </a:xfrm>
          <a:prstGeom prst="rect">
            <a:avLst/>
          </a:prstGeom>
          <a:solidFill>
            <a:schemeClr val="accent2">
              <a:lumMod val="75000"/>
              <a:alpha val="75163"/>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dirty="0"/>
              <a:t>READY ROOM</a:t>
            </a:r>
          </a:p>
        </p:txBody>
      </p:sp>
      <p:sp>
        <p:nvSpPr>
          <p:cNvPr id="20" name="TextBox 19">
            <a:extLst>
              <a:ext uri="{FF2B5EF4-FFF2-40B4-BE49-F238E27FC236}">
                <a16:creationId xmlns:a16="http://schemas.microsoft.com/office/drawing/2014/main" id="{AF346D7F-3AF8-FBF6-08E9-58A2F7E02A65}"/>
              </a:ext>
            </a:extLst>
          </p:cNvPr>
          <p:cNvSpPr txBox="1"/>
          <p:nvPr/>
        </p:nvSpPr>
        <p:spPr>
          <a:xfrm>
            <a:off x="10350746" y="770317"/>
            <a:ext cx="921919" cy="276999"/>
          </a:xfrm>
          <a:prstGeom prst="rect">
            <a:avLst/>
          </a:prstGeom>
          <a:noFill/>
        </p:spPr>
        <p:txBody>
          <a:bodyPr wrap="none" rtlCol="0">
            <a:spAutoFit/>
          </a:bodyPr>
          <a:lstStyle/>
          <a:p>
            <a:r>
              <a:rPr lang="en-US" sz="1200" dirty="0">
                <a:solidFill>
                  <a:srgbClr val="FFFF00"/>
                </a:solidFill>
              </a:rPr>
              <a:t>START END</a:t>
            </a:r>
          </a:p>
        </p:txBody>
      </p:sp>
      <p:sp>
        <p:nvSpPr>
          <p:cNvPr id="21" name="TextBox 20">
            <a:extLst>
              <a:ext uri="{FF2B5EF4-FFF2-40B4-BE49-F238E27FC236}">
                <a16:creationId xmlns:a16="http://schemas.microsoft.com/office/drawing/2014/main" id="{8B41C0F0-8865-E1B1-7C2C-6762374F4673}"/>
              </a:ext>
            </a:extLst>
          </p:cNvPr>
          <p:cNvSpPr txBox="1"/>
          <p:nvPr/>
        </p:nvSpPr>
        <p:spPr>
          <a:xfrm rot="16200000">
            <a:off x="2851353" y="2598305"/>
            <a:ext cx="921919" cy="276999"/>
          </a:xfrm>
          <a:prstGeom prst="rect">
            <a:avLst/>
          </a:prstGeom>
          <a:noFill/>
        </p:spPr>
        <p:txBody>
          <a:bodyPr wrap="none" rtlCol="0">
            <a:spAutoFit/>
          </a:bodyPr>
          <a:lstStyle/>
          <a:p>
            <a:r>
              <a:rPr lang="en-US" sz="1200" dirty="0">
                <a:solidFill>
                  <a:srgbClr val="FFFF00"/>
                </a:solidFill>
              </a:rPr>
              <a:t>START END</a:t>
            </a:r>
          </a:p>
        </p:txBody>
      </p:sp>
      <p:sp>
        <p:nvSpPr>
          <p:cNvPr id="22" name="TextBox 21">
            <a:extLst>
              <a:ext uri="{FF2B5EF4-FFF2-40B4-BE49-F238E27FC236}">
                <a16:creationId xmlns:a16="http://schemas.microsoft.com/office/drawing/2014/main" id="{8FB71D3D-1059-983A-1D72-87F34E83B461}"/>
              </a:ext>
            </a:extLst>
          </p:cNvPr>
          <p:cNvSpPr txBox="1"/>
          <p:nvPr/>
        </p:nvSpPr>
        <p:spPr>
          <a:xfrm rot="5400000">
            <a:off x="6216069" y="2505971"/>
            <a:ext cx="1218603" cy="461665"/>
          </a:xfrm>
          <a:prstGeom prst="rect">
            <a:avLst/>
          </a:prstGeom>
          <a:noFill/>
        </p:spPr>
        <p:txBody>
          <a:bodyPr wrap="none" rtlCol="0">
            <a:spAutoFit/>
          </a:bodyPr>
          <a:lstStyle/>
          <a:p>
            <a:pPr algn="ctr"/>
            <a:r>
              <a:rPr lang="en-US" sz="1200" dirty="0">
                <a:solidFill>
                  <a:srgbClr val="FFFF00"/>
                </a:solidFill>
              </a:rPr>
              <a:t>50 M and 150M </a:t>
            </a:r>
          </a:p>
          <a:p>
            <a:pPr algn="ctr"/>
            <a:r>
              <a:rPr lang="en-US" sz="1200" dirty="0">
                <a:solidFill>
                  <a:srgbClr val="FFFF00"/>
                </a:solidFill>
              </a:rPr>
              <a:t>START END</a:t>
            </a:r>
          </a:p>
        </p:txBody>
      </p:sp>
      <p:sp>
        <p:nvSpPr>
          <p:cNvPr id="23" name="Rectangle 22">
            <a:extLst>
              <a:ext uri="{FF2B5EF4-FFF2-40B4-BE49-F238E27FC236}">
                <a16:creationId xmlns:a16="http://schemas.microsoft.com/office/drawing/2014/main" id="{F782C72B-B828-13B5-C654-2C4E858C25C3}"/>
              </a:ext>
            </a:extLst>
          </p:cNvPr>
          <p:cNvSpPr/>
          <p:nvPr/>
        </p:nvSpPr>
        <p:spPr>
          <a:xfrm>
            <a:off x="2210806" y="862894"/>
            <a:ext cx="5784617" cy="587205"/>
          </a:xfrm>
          <a:prstGeom prst="rect">
            <a:avLst/>
          </a:prstGeom>
          <a:solidFill>
            <a:schemeClr val="accent2">
              <a:lumMod val="40000"/>
              <a:lumOff val="60000"/>
              <a:alpha val="75163"/>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MALE LOCKER ROOM</a:t>
            </a:r>
          </a:p>
        </p:txBody>
      </p:sp>
      <p:sp>
        <p:nvSpPr>
          <p:cNvPr id="24" name="Rectangle 23">
            <a:extLst>
              <a:ext uri="{FF2B5EF4-FFF2-40B4-BE49-F238E27FC236}">
                <a16:creationId xmlns:a16="http://schemas.microsoft.com/office/drawing/2014/main" id="{4C930790-2964-AE08-EB48-FA467E37EF02}"/>
              </a:ext>
            </a:extLst>
          </p:cNvPr>
          <p:cNvSpPr/>
          <p:nvPr/>
        </p:nvSpPr>
        <p:spPr>
          <a:xfrm>
            <a:off x="2222699" y="4023512"/>
            <a:ext cx="5784617" cy="587205"/>
          </a:xfrm>
          <a:prstGeom prst="rect">
            <a:avLst/>
          </a:prstGeom>
          <a:solidFill>
            <a:schemeClr val="accent2">
              <a:lumMod val="40000"/>
              <a:lumOff val="60000"/>
              <a:alpha val="75163"/>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FEMALE LOCKER ROOM</a:t>
            </a:r>
          </a:p>
        </p:txBody>
      </p:sp>
      <p:sp>
        <p:nvSpPr>
          <p:cNvPr id="25" name="Rectangle 24">
            <a:extLst>
              <a:ext uri="{FF2B5EF4-FFF2-40B4-BE49-F238E27FC236}">
                <a16:creationId xmlns:a16="http://schemas.microsoft.com/office/drawing/2014/main" id="{17103D7E-5DD6-B923-6A65-E7996F99D5DE}"/>
              </a:ext>
            </a:extLst>
          </p:cNvPr>
          <p:cNvSpPr/>
          <p:nvPr/>
        </p:nvSpPr>
        <p:spPr>
          <a:xfrm rot="5400000">
            <a:off x="8681962" y="1982601"/>
            <a:ext cx="598881" cy="186344"/>
          </a:xfrm>
          <a:prstGeom prst="rect">
            <a:avLst/>
          </a:prstGeom>
          <a:solidFill>
            <a:schemeClr val="accent2">
              <a:lumMod val="75000"/>
              <a:alpha val="75163"/>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dirty="0"/>
              <a:t>PODIUM</a:t>
            </a:r>
          </a:p>
        </p:txBody>
      </p:sp>
      <p:sp>
        <p:nvSpPr>
          <p:cNvPr id="29" name="Up Arrow 28">
            <a:extLst>
              <a:ext uri="{FF2B5EF4-FFF2-40B4-BE49-F238E27FC236}">
                <a16:creationId xmlns:a16="http://schemas.microsoft.com/office/drawing/2014/main" id="{DBDC9B72-D1B2-44DC-E07B-4B294A79E5A4}"/>
              </a:ext>
            </a:extLst>
          </p:cNvPr>
          <p:cNvSpPr/>
          <p:nvPr/>
        </p:nvSpPr>
        <p:spPr>
          <a:xfrm>
            <a:off x="8687508" y="862894"/>
            <a:ext cx="401444" cy="594954"/>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00"/>
                </a:solidFill>
              </a:rPr>
              <a:t>UP</a:t>
            </a:r>
          </a:p>
        </p:txBody>
      </p:sp>
      <p:sp>
        <p:nvSpPr>
          <p:cNvPr id="30" name="Up Arrow 29">
            <a:extLst>
              <a:ext uri="{FF2B5EF4-FFF2-40B4-BE49-F238E27FC236}">
                <a16:creationId xmlns:a16="http://schemas.microsoft.com/office/drawing/2014/main" id="{B74EFAF3-EA95-FBA2-4524-44C4CA303F1B}"/>
              </a:ext>
            </a:extLst>
          </p:cNvPr>
          <p:cNvSpPr/>
          <p:nvPr/>
        </p:nvSpPr>
        <p:spPr>
          <a:xfrm>
            <a:off x="8687508" y="4115240"/>
            <a:ext cx="401444" cy="594954"/>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00"/>
                </a:solidFill>
              </a:rPr>
              <a:t>UP</a:t>
            </a:r>
          </a:p>
        </p:txBody>
      </p:sp>
      <p:sp>
        <p:nvSpPr>
          <p:cNvPr id="31" name="Rectangle 30">
            <a:extLst>
              <a:ext uri="{FF2B5EF4-FFF2-40B4-BE49-F238E27FC236}">
                <a16:creationId xmlns:a16="http://schemas.microsoft.com/office/drawing/2014/main" id="{32B4ADC9-FDF8-204B-CFB1-6EE15B314365}"/>
              </a:ext>
            </a:extLst>
          </p:cNvPr>
          <p:cNvSpPr/>
          <p:nvPr/>
        </p:nvSpPr>
        <p:spPr>
          <a:xfrm>
            <a:off x="2874372" y="3706231"/>
            <a:ext cx="598881" cy="186344"/>
          </a:xfrm>
          <a:prstGeom prst="rect">
            <a:avLst/>
          </a:prstGeom>
          <a:solidFill>
            <a:schemeClr val="accent3">
              <a:lumMod val="60000"/>
              <a:lumOff val="40000"/>
              <a:alpha val="75163"/>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dirty="0"/>
              <a:t>REFEREE</a:t>
            </a:r>
          </a:p>
        </p:txBody>
      </p:sp>
      <p:sp>
        <p:nvSpPr>
          <p:cNvPr id="32" name="Rectangle 31">
            <a:extLst>
              <a:ext uri="{FF2B5EF4-FFF2-40B4-BE49-F238E27FC236}">
                <a16:creationId xmlns:a16="http://schemas.microsoft.com/office/drawing/2014/main" id="{5F54F3E4-4B3C-FC19-48F8-DB7478EE976A}"/>
              </a:ext>
            </a:extLst>
          </p:cNvPr>
          <p:cNvSpPr/>
          <p:nvPr/>
        </p:nvSpPr>
        <p:spPr>
          <a:xfrm>
            <a:off x="3753960" y="3726544"/>
            <a:ext cx="658513" cy="220727"/>
          </a:xfrm>
          <a:prstGeom prst="rect">
            <a:avLst/>
          </a:prstGeom>
          <a:solidFill>
            <a:schemeClr val="accent3">
              <a:lumMod val="60000"/>
              <a:lumOff val="40000"/>
              <a:alpha val="75163"/>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dirty="0"/>
              <a:t>COMISSION</a:t>
            </a:r>
          </a:p>
        </p:txBody>
      </p:sp>
      <p:sp>
        <p:nvSpPr>
          <p:cNvPr id="33" name="Rectangle 32">
            <a:extLst>
              <a:ext uri="{FF2B5EF4-FFF2-40B4-BE49-F238E27FC236}">
                <a16:creationId xmlns:a16="http://schemas.microsoft.com/office/drawing/2014/main" id="{73FB1E87-322C-B880-3FB5-8D148BA2463B}"/>
              </a:ext>
            </a:extLst>
          </p:cNvPr>
          <p:cNvSpPr/>
          <p:nvPr/>
        </p:nvSpPr>
        <p:spPr>
          <a:xfrm>
            <a:off x="5935291" y="3746768"/>
            <a:ext cx="658513" cy="220727"/>
          </a:xfrm>
          <a:prstGeom prst="rect">
            <a:avLst/>
          </a:prstGeom>
          <a:solidFill>
            <a:schemeClr val="accent3">
              <a:lumMod val="60000"/>
              <a:lumOff val="40000"/>
              <a:alpha val="75163"/>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dirty="0"/>
              <a:t>ADMIN</a:t>
            </a:r>
          </a:p>
        </p:txBody>
      </p:sp>
      <p:sp>
        <p:nvSpPr>
          <p:cNvPr id="34" name="Rectangle 33">
            <a:extLst>
              <a:ext uri="{FF2B5EF4-FFF2-40B4-BE49-F238E27FC236}">
                <a16:creationId xmlns:a16="http://schemas.microsoft.com/office/drawing/2014/main" id="{7B2A2CC5-63E9-C351-1B36-F17DCEB41420}"/>
              </a:ext>
            </a:extLst>
          </p:cNvPr>
          <p:cNvSpPr/>
          <p:nvPr/>
        </p:nvSpPr>
        <p:spPr>
          <a:xfrm rot="5400000">
            <a:off x="9321742" y="1115085"/>
            <a:ext cx="598881" cy="186344"/>
          </a:xfrm>
          <a:prstGeom prst="rect">
            <a:avLst/>
          </a:prstGeom>
          <a:solidFill>
            <a:schemeClr val="accent3">
              <a:lumMod val="60000"/>
              <a:lumOff val="40000"/>
              <a:alpha val="75163"/>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dirty="0"/>
              <a:t>REFEREE</a:t>
            </a:r>
          </a:p>
        </p:txBody>
      </p:sp>
      <p:sp>
        <p:nvSpPr>
          <p:cNvPr id="35" name="Up Arrow 34">
            <a:extLst>
              <a:ext uri="{FF2B5EF4-FFF2-40B4-BE49-F238E27FC236}">
                <a16:creationId xmlns:a16="http://schemas.microsoft.com/office/drawing/2014/main" id="{8AC740A6-C596-50E0-0591-B13A779DAB1D}"/>
              </a:ext>
            </a:extLst>
          </p:cNvPr>
          <p:cNvSpPr/>
          <p:nvPr/>
        </p:nvSpPr>
        <p:spPr>
          <a:xfrm>
            <a:off x="1244214" y="2275844"/>
            <a:ext cx="401444" cy="594954"/>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00"/>
                </a:solidFill>
              </a:rPr>
              <a:t>UP</a:t>
            </a:r>
          </a:p>
        </p:txBody>
      </p:sp>
      <p:sp>
        <p:nvSpPr>
          <p:cNvPr id="36" name="Rectangle 35">
            <a:extLst>
              <a:ext uri="{FF2B5EF4-FFF2-40B4-BE49-F238E27FC236}">
                <a16:creationId xmlns:a16="http://schemas.microsoft.com/office/drawing/2014/main" id="{2CD5DC8B-5D87-75D1-9096-1AF0F7575D3D}"/>
              </a:ext>
            </a:extLst>
          </p:cNvPr>
          <p:cNvSpPr/>
          <p:nvPr/>
        </p:nvSpPr>
        <p:spPr>
          <a:xfrm>
            <a:off x="190266" y="3425563"/>
            <a:ext cx="658513" cy="655783"/>
          </a:xfrm>
          <a:prstGeom prst="rect">
            <a:avLst/>
          </a:prstGeom>
          <a:solidFill>
            <a:schemeClr val="accent5">
              <a:lumMod val="60000"/>
              <a:lumOff val="40000"/>
              <a:alpha val="75163"/>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WASH ROOMS</a:t>
            </a:r>
          </a:p>
        </p:txBody>
      </p:sp>
      <p:sp>
        <p:nvSpPr>
          <p:cNvPr id="39" name="Rectangle 38">
            <a:extLst>
              <a:ext uri="{FF2B5EF4-FFF2-40B4-BE49-F238E27FC236}">
                <a16:creationId xmlns:a16="http://schemas.microsoft.com/office/drawing/2014/main" id="{C2B552FF-6D68-3BD0-2C38-05FB99DD1B09}"/>
              </a:ext>
            </a:extLst>
          </p:cNvPr>
          <p:cNvSpPr/>
          <p:nvPr/>
        </p:nvSpPr>
        <p:spPr>
          <a:xfrm>
            <a:off x="0" y="-14013"/>
            <a:ext cx="1009198" cy="2252883"/>
          </a:xfrm>
          <a:prstGeom prst="rect">
            <a:avLst/>
          </a:prstGeom>
          <a:solidFill>
            <a:srgbClr val="FFC000">
              <a:alpha val="6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65000"/>
                    <a:lumOff val="35000"/>
                  </a:schemeClr>
                </a:solidFill>
              </a:rPr>
              <a:t>-2</a:t>
            </a:r>
            <a:r>
              <a:rPr lang="en-US" sz="1600" baseline="30000" dirty="0">
                <a:solidFill>
                  <a:schemeClr val="tx1">
                    <a:lumMod val="65000"/>
                    <a:lumOff val="35000"/>
                  </a:schemeClr>
                </a:solidFill>
              </a:rPr>
              <a:t>ND</a:t>
            </a:r>
            <a:r>
              <a:rPr lang="en-US" sz="1600" dirty="0">
                <a:solidFill>
                  <a:schemeClr val="tx1">
                    <a:lumMod val="65000"/>
                    <a:lumOff val="35000"/>
                  </a:schemeClr>
                </a:solidFill>
              </a:rPr>
              <a:t> FLOOR-</a:t>
            </a:r>
          </a:p>
          <a:p>
            <a:pPr algn="ctr"/>
            <a:r>
              <a:rPr lang="en-US" sz="1600" dirty="0">
                <a:solidFill>
                  <a:schemeClr val="tx1">
                    <a:lumMod val="65000"/>
                    <a:lumOff val="35000"/>
                  </a:schemeClr>
                </a:solidFill>
              </a:rPr>
              <a:t>AQUATIC HALL OF FAME</a:t>
            </a:r>
          </a:p>
          <a:p>
            <a:pPr algn="ctr"/>
            <a:r>
              <a:rPr lang="en-US" sz="1600" dirty="0">
                <a:solidFill>
                  <a:schemeClr val="tx1">
                    <a:lumMod val="65000"/>
                    <a:lumOff val="35000"/>
                  </a:schemeClr>
                </a:solidFill>
              </a:rPr>
              <a:t> </a:t>
            </a:r>
            <a:r>
              <a:rPr lang="en-US" sz="1200" dirty="0">
                <a:solidFill>
                  <a:schemeClr val="tx1">
                    <a:lumMod val="65000"/>
                    <a:lumOff val="35000"/>
                  </a:schemeClr>
                </a:solidFill>
              </a:rPr>
              <a:t>(SEATING/ CONCESSIONS / VENDOR)</a:t>
            </a:r>
            <a:endParaRPr lang="en-US" dirty="0">
              <a:solidFill>
                <a:schemeClr val="tx1">
                  <a:lumMod val="65000"/>
                  <a:lumOff val="35000"/>
                </a:schemeClr>
              </a:solidFill>
            </a:endParaRPr>
          </a:p>
        </p:txBody>
      </p:sp>
    </p:spTree>
    <p:extLst>
      <p:ext uri="{BB962C8B-B14F-4D97-AF65-F5344CB8AC3E}">
        <p14:creationId xmlns:p14="http://schemas.microsoft.com/office/powerpoint/2010/main" val="1632749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2D6F8-85A3-9413-71F7-D07EBDA194DD}"/>
              </a:ext>
            </a:extLst>
          </p:cNvPr>
          <p:cNvSpPr>
            <a:spLocks noGrp="1"/>
          </p:cNvSpPr>
          <p:nvPr>
            <p:ph type="title"/>
          </p:nvPr>
        </p:nvSpPr>
        <p:spPr/>
        <p:txBody>
          <a:bodyPr/>
          <a:lstStyle/>
          <a:p>
            <a:r>
              <a:rPr lang="en-CA" dirty="0"/>
              <a:t>EVACUATION PROCEDURES</a:t>
            </a:r>
          </a:p>
        </p:txBody>
      </p:sp>
      <p:sp>
        <p:nvSpPr>
          <p:cNvPr id="3" name="Content Placeholder 2">
            <a:extLst>
              <a:ext uri="{FF2B5EF4-FFF2-40B4-BE49-F238E27FC236}">
                <a16:creationId xmlns:a16="http://schemas.microsoft.com/office/drawing/2014/main" id="{1DE2D089-452B-D070-C2D2-133E6C9D302F}"/>
              </a:ext>
            </a:extLst>
          </p:cNvPr>
          <p:cNvSpPr>
            <a:spLocks noGrp="1"/>
          </p:cNvSpPr>
          <p:nvPr>
            <p:ph idx="1"/>
          </p:nvPr>
        </p:nvSpPr>
        <p:spPr/>
        <p:txBody>
          <a:bodyPr/>
          <a:lstStyle/>
          <a:p>
            <a:r>
              <a:rPr lang="en-CA" dirty="0"/>
              <a:t>Follow instructions from the lifeguards</a:t>
            </a:r>
          </a:p>
        </p:txBody>
      </p:sp>
    </p:spTree>
    <p:extLst>
      <p:ext uri="{BB962C8B-B14F-4D97-AF65-F5344CB8AC3E}">
        <p14:creationId xmlns:p14="http://schemas.microsoft.com/office/powerpoint/2010/main" val="1467785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CDB70-CC2E-27C7-AD52-33491176FC8C}"/>
              </a:ext>
            </a:extLst>
          </p:cNvPr>
          <p:cNvSpPr>
            <a:spLocks noGrp="1"/>
          </p:cNvSpPr>
          <p:nvPr>
            <p:ph type="title"/>
          </p:nvPr>
        </p:nvSpPr>
        <p:spPr/>
        <p:txBody>
          <a:bodyPr/>
          <a:lstStyle/>
          <a:p>
            <a:r>
              <a:rPr lang="en-CA" dirty="0"/>
              <a:t>AWARDS</a:t>
            </a:r>
          </a:p>
        </p:txBody>
      </p:sp>
      <p:sp>
        <p:nvSpPr>
          <p:cNvPr id="3" name="Content Placeholder 2">
            <a:extLst>
              <a:ext uri="{FF2B5EF4-FFF2-40B4-BE49-F238E27FC236}">
                <a16:creationId xmlns:a16="http://schemas.microsoft.com/office/drawing/2014/main" id="{0AD4102E-CC26-157B-65A1-E016EEDA399C}"/>
              </a:ext>
            </a:extLst>
          </p:cNvPr>
          <p:cNvSpPr>
            <a:spLocks noGrp="1"/>
          </p:cNvSpPr>
          <p:nvPr>
            <p:ph idx="1"/>
          </p:nvPr>
        </p:nvSpPr>
        <p:spPr>
          <a:xfrm>
            <a:off x="838200" y="1825625"/>
            <a:ext cx="11061526" cy="4667250"/>
          </a:xfrm>
        </p:spPr>
        <p:txBody>
          <a:bodyPr>
            <a:normAutofit fontScale="92500" lnSpcReduction="10000"/>
          </a:bodyPr>
          <a:lstStyle/>
          <a:p>
            <a:r>
              <a:rPr lang="en-CA" dirty="0"/>
              <a:t>Medals will be presented after each event</a:t>
            </a:r>
          </a:p>
          <a:p>
            <a:pPr lvl="1"/>
            <a:r>
              <a:rPr lang="en-CA" sz="3600" dirty="0"/>
              <a:t>A “podium” with names will be on the scoreboard but not announced</a:t>
            </a:r>
          </a:p>
          <a:p>
            <a:pPr lvl="1"/>
            <a:r>
              <a:rPr lang="en-CA" sz="3600" dirty="0"/>
              <a:t>Swimmers are to make their way to medal presentation &amp; pictures</a:t>
            </a:r>
          </a:p>
          <a:p>
            <a:pPr lvl="1"/>
            <a:r>
              <a:rPr lang="en-CA" sz="3600" dirty="0"/>
              <a:t>There will be minimal pause between events</a:t>
            </a:r>
          </a:p>
          <a:p>
            <a:pPr lvl="1"/>
            <a:endParaRPr lang="en-CA" sz="3600" dirty="0"/>
          </a:p>
          <a:p>
            <a:r>
              <a:rPr lang="en-CA" dirty="0"/>
              <a:t>Provincial age group awards and all other individual awards/trophies, and Club awards will be presented at the conclusion of events on Sunday</a:t>
            </a:r>
          </a:p>
          <a:p>
            <a:pPr marL="0" indent="0">
              <a:buNone/>
            </a:pPr>
            <a:endParaRPr lang="en-CA" dirty="0"/>
          </a:p>
        </p:txBody>
      </p:sp>
    </p:spTree>
    <p:extLst>
      <p:ext uri="{BB962C8B-B14F-4D97-AF65-F5344CB8AC3E}">
        <p14:creationId xmlns:p14="http://schemas.microsoft.com/office/powerpoint/2010/main" val="3326031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4A34-C57D-D508-8F76-77A731E572EF}"/>
              </a:ext>
            </a:extLst>
          </p:cNvPr>
          <p:cNvSpPr>
            <a:spLocks noGrp="1"/>
          </p:cNvSpPr>
          <p:nvPr>
            <p:ph type="title"/>
          </p:nvPr>
        </p:nvSpPr>
        <p:spPr/>
        <p:txBody>
          <a:bodyPr/>
          <a:lstStyle/>
          <a:p>
            <a:r>
              <a:rPr lang="en-CA" dirty="0"/>
              <a:t>RECORDS</a:t>
            </a:r>
          </a:p>
        </p:txBody>
      </p:sp>
      <p:sp>
        <p:nvSpPr>
          <p:cNvPr id="3" name="Content Placeholder 2">
            <a:extLst>
              <a:ext uri="{FF2B5EF4-FFF2-40B4-BE49-F238E27FC236}">
                <a16:creationId xmlns:a16="http://schemas.microsoft.com/office/drawing/2014/main" id="{1C0EBFE1-7A27-6831-6C4C-FF3D669AF5F9}"/>
              </a:ext>
            </a:extLst>
          </p:cNvPr>
          <p:cNvSpPr>
            <a:spLocks noGrp="1"/>
          </p:cNvSpPr>
          <p:nvPr>
            <p:ph idx="1"/>
          </p:nvPr>
        </p:nvSpPr>
        <p:spPr/>
        <p:txBody>
          <a:bodyPr/>
          <a:lstStyle/>
          <a:p>
            <a:r>
              <a:rPr lang="en-CA" dirty="0"/>
              <a:t>Meet Management will process all records</a:t>
            </a:r>
          </a:p>
          <a:p>
            <a:r>
              <a:rPr lang="en-CA" dirty="0"/>
              <a:t>To assist, coaches are asked to speak to Meet Management prior to a record (if aware there is a potential), and after a record has been set</a:t>
            </a:r>
          </a:p>
        </p:txBody>
      </p:sp>
    </p:spTree>
    <p:extLst>
      <p:ext uri="{BB962C8B-B14F-4D97-AF65-F5344CB8AC3E}">
        <p14:creationId xmlns:p14="http://schemas.microsoft.com/office/powerpoint/2010/main" val="4206315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1E38B-B49E-FFE1-490E-A725D40E4065}"/>
              </a:ext>
            </a:extLst>
          </p:cNvPr>
          <p:cNvSpPr>
            <a:spLocks noGrp="1"/>
          </p:cNvSpPr>
          <p:nvPr>
            <p:ph type="title"/>
          </p:nvPr>
        </p:nvSpPr>
        <p:spPr/>
        <p:txBody>
          <a:bodyPr/>
          <a:lstStyle/>
          <a:p>
            <a:r>
              <a:rPr lang="en-CA" dirty="0"/>
              <a:t>WHATS APP ANNOUNCEMENTS</a:t>
            </a:r>
          </a:p>
        </p:txBody>
      </p:sp>
      <p:pic>
        <p:nvPicPr>
          <p:cNvPr id="5" name="Content Placeholder 4" descr="A qr code with a phone logo&#10;&#10;AI-generated content may be incorrect.">
            <a:extLst>
              <a:ext uri="{FF2B5EF4-FFF2-40B4-BE49-F238E27FC236}">
                <a16:creationId xmlns:a16="http://schemas.microsoft.com/office/drawing/2014/main" id="{499E1DF4-804A-0ED7-5C57-5A4E070676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38767" y="1537526"/>
            <a:ext cx="3114465" cy="4351338"/>
          </a:xfrm>
        </p:spPr>
      </p:pic>
      <p:sp>
        <p:nvSpPr>
          <p:cNvPr id="8" name="Rectangle 2">
            <a:extLst>
              <a:ext uri="{FF2B5EF4-FFF2-40B4-BE49-F238E27FC236}">
                <a16:creationId xmlns:a16="http://schemas.microsoft.com/office/drawing/2014/main" id="{A16A3FDC-B3FC-0006-2710-DE5CFCD33710}"/>
              </a:ext>
            </a:extLst>
          </p:cNvPr>
          <p:cNvSpPr>
            <a:spLocks noChangeArrowheads="1"/>
          </p:cNvSpPr>
          <p:nvPr/>
        </p:nvSpPr>
        <p:spPr bwMode="auto">
          <a:xfrm>
            <a:off x="390393" y="6077376"/>
            <a:ext cx="114112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rPr>
              <a:t>Or use this link: </a:t>
            </a:r>
            <a:r>
              <a:rPr kumimoji="0" lang="en-US" altLang="en-US" sz="2400" b="0" i="0" u="none" strike="noStrike" cap="none" normalizeH="0" baseline="0" dirty="0">
                <a:ln>
                  <a:noFill/>
                </a:ln>
                <a:effectLst/>
                <a:hlinkClick r:id="rId3">
                  <a:extLst>
                    <a:ext uri="{A12FA001-AC4F-418D-AE19-62706E023703}">
                      <ahyp:hlinkClr xmlns:ahyp="http://schemas.microsoft.com/office/drawing/2018/hyperlinkcolor" val="tx"/>
                    </a:ext>
                  </a:extLst>
                </a:hlinkClick>
              </a:rPr>
              <a:t>https://chat.whatsapp.com/CcNxDku5kYNFH3ZUVQTnAP?mode=r_c</a:t>
            </a:r>
            <a:endParaRPr lang="en-US" altLang="en-US" sz="24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effectLst/>
            </a:endParaRPr>
          </a:p>
        </p:txBody>
      </p:sp>
    </p:spTree>
    <p:extLst>
      <p:ext uri="{BB962C8B-B14F-4D97-AF65-F5344CB8AC3E}">
        <p14:creationId xmlns:p14="http://schemas.microsoft.com/office/powerpoint/2010/main" val="1386231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807C8-69B0-D46E-B0DA-8D575A7FA7E6}"/>
              </a:ext>
            </a:extLst>
          </p:cNvPr>
          <p:cNvSpPr>
            <a:spLocks noGrp="1"/>
          </p:cNvSpPr>
          <p:nvPr>
            <p:ph type="title"/>
          </p:nvPr>
        </p:nvSpPr>
        <p:spPr/>
        <p:txBody>
          <a:bodyPr/>
          <a:lstStyle/>
          <a:p>
            <a:r>
              <a:rPr lang="en-CA" dirty="0"/>
              <a:t>ADMIN DESK &amp; CALL ROOM</a:t>
            </a:r>
          </a:p>
        </p:txBody>
      </p:sp>
      <p:sp>
        <p:nvSpPr>
          <p:cNvPr id="3" name="Content Placeholder 2">
            <a:extLst>
              <a:ext uri="{FF2B5EF4-FFF2-40B4-BE49-F238E27FC236}">
                <a16:creationId xmlns:a16="http://schemas.microsoft.com/office/drawing/2014/main" id="{1AA8499E-FA81-DD8D-5E86-57D37311CF6A}"/>
              </a:ext>
            </a:extLst>
          </p:cNvPr>
          <p:cNvSpPr>
            <a:spLocks noGrp="1"/>
          </p:cNvSpPr>
          <p:nvPr>
            <p:ph idx="1"/>
          </p:nvPr>
        </p:nvSpPr>
        <p:spPr/>
        <p:txBody>
          <a:bodyPr/>
          <a:lstStyle/>
          <a:p>
            <a:r>
              <a:rPr lang="en-CA" dirty="0"/>
              <a:t>Prelims: the Admin desk will be located in the Main tank near post #2</a:t>
            </a:r>
          </a:p>
          <a:p>
            <a:r>
              <a:rPr lang="en-CA" dirty="0"/>
              <a:t>Finals: the Admin Desk will be located in the Main Tank near Lane 1</a:t>
            </a:r>
          </a:p>
          <a:p>
            <a:r>
              <a:rPr lang="en-CA" dirty="0"/>
              <a:t>Finals: the Call Room will be located in the Main tank near Lane 8</a:t>
            </a:r>
          </a:p>
        </p:txBody>
      </p:sp>
    </p:spTree>
    <p:extLst>
      <p:ext uri="{BB962C8B-B14F-4D97-AF65-F5344CB8AC3E}">
        <p14:creationId xmlns:p14="http://schemas.microsoft.com/office/powerpoint/2010/main" val="2640070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0BD90-9D38-16FA-E761-1E9C19DF9C59}"/>
              </a:ext>
            </a:extLst>
          </p:cNvPr>
          <p:cNvSpPr>
            <a:spLocks noGrp="1"/>
          </p:cNvSpPr>
          <p:nvPr>
            <p:ph type="title"/>
          </p:nvPr>
        </p:nvSpPr>
        <p:spPr/>
        <p:txBody>
          <a:bodyPr/>
          <a:lstStyle/>
          <a:p>
            <a:r>
              <a:rPr lang="en-CA" dirty="0"/>
              <a:t>GENERAL INFORMATION</a:t>
            </a:r>
          </a:p>
        </p:txBody>
      </p:sp>
      <p:sp>
        <p:nvSpPr>
          <p:cNvPr id="3" name="Content Placeholder 2">
            <a:extLst>
              <a:ext uri="{FF2B5EF4-FFF2-40B4-BE49-F238E27FC236}">
                <a16:creationId xmlns:a16="http://schemas.microsoft.com/office/drawing/2014/main" id="{7BB05BAF-4313-7AF5-52AC-3ECF05676437}"/>
              </a:ext>
            </a:extLst>
          </p:cNvPr>
          <p:cNvSpPr>
            <a:spLocks noGrp="1"/>
          </p:cNvSpPr>
          <p:nvPr>
            <p:ph idx="1"/>
          </p:nvPr>
        </p:nvSpPr>
        <p:spPr/>
        <p:txBody>
          <a:bodyPr>
            <a:normAutofit lnSpcReduction="10000"/>
          </a:bodyPr>
          <a:lstStyle/>
          <a:p>
            <a:r>
              <a:rPr lang="en-CA" dirty="0"/>
              <a:t>All swimmers must please use the change room and not change on deck</a:t>
            </a:r>
          </a:p>
          <a:p>
            <a:r>
              <a:rPr lang="en-CA" dirty="0"/>
              <a:t>Glass containers, breakables, and food are not allowed on deck</a:t>
            </a:r>
          </a:p>
          <a:p>
            <a:r>
              <a:rPr lang="en-CA" dirty="0"/>
              <a:t>Clubs are responsible for their valuables and for the conduct of their swimmers</a:t>
            </a:r>
          </a:p>
          <a:p>
            <a:r>
              <a:rPr lang="en-CA" dirty="0"/>
              <a:t>Please clean up your club’s areas in the stands and on deck before leaving each session</a:t>
            </a:r>
          </a:p>
        </p:txBody>
      </p:sp>
    </p:spTree>
    <p:extLst>
      <p:ext uri="{BB962C8B-B14F-4D97-AF65-F5344CB8AC3E}">
        <p14:creationId xmlns:p14="http://schemas.microsoft.com/office/powerpoint/2010/main" val="354128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9D073-29CA-6A59-8500-654C11EDC7B1}"/>
              </a:ext>
            </a:extLst>
          </p:cNvPr>
          <p:cNvSpPr>
            <a:spLocks noGrp="1"/>
          </p:cNvSpPr>
          <p:nvPr>
            <p:ph type="title"/>
          </p:nvPr>
        </p:nvSpPr>
        <p:spPr/>
        <p:txBody>
          <a:bodyPr/>
          <a:lstStyle/>
          <a:p>
            <a:r>
              <a:rPr lang="en-CA" dirty="0"/>
              <a:t>HOSPITALITY</a:t>
            </a:r>
          </a:p>
        </p:txBody>
      </p:sp>
      <p:sp>
        <p:nvSpPr>
          <p:cNvPr id="3" name="Content Placeholder 2">
            <a:extLst>
              <a:ext uri="{FF2B5EF4-FFF2-40B4-BE49-F238E27FC236}">
                <a16:creationId xmlns:a16="http://schemas.microsoft.com/office/drawing/2014/main" id="{3254E0CC-653A-4A9B-AF57-D0929D36AB49}"/>
              </a:ext>
            </a:extLst>
          </p:cNvPr>
          <p:cNvSpPr>
            <a:spLocks noGrp="1"/>
          </p:cNvSpPr>
          <p:nvPr>
            <p:ph idx="1"/>
          </p:nvPr>
        </p:nvSpPr>
        <p:spPr/>
        <p:txBody>
          <a:bodyPr/>
          <a:lstStyle/>
          <a:p>
            <a:r>
              <a:rPr lang="en-CA" dirty="0"/>
              <a:t>Breakfast and Supper will be provided for coaches</a:t>
            </a:r>
          </a:p>
          <a:p>
            <a:r>
              <a:rPr lang="en-CA" dirty="0"/>
              <a:t>Lunch is </a:t>
            </a:r>
            <a:r>
              <a:rPr lang="en-CA" u="sng" dirty="0"/>
              <a:t>not available</a:t>
            </a:r>
            <a:r>
              <a:rPr lang="en-CA" dirty="0"/>
              <a:t> for coaches and is only provided for out-of-town officials</a:t>
            </a:r>
          </a:p>
        </p:txBody>
      </p:sp>
    </p:spTree>
    <p:extLst>
      <p:ext uri="{BB962C8B-B14F-4D97-AF65-F5344CB8AC3E}">
        <p14:creationId xmlns:p14="http://schemas.microsoft.com/office/powerpoint/2010/main" val="2394417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E00E9-7A38-A696-395A-8B94320AFE70}"/>
              </a:ext>
            </a:extLst>
          </p:cNvPr>
          <p:cNvSpPr>
            <a:spLocks noGrp="1"/>
          </p:cNvSpPr>
          <p:nvPr>
            <p:ph type="title"/>
          </p:nvPr>
        </p:nvSpPr>
        <p:spPr/>
        <p:txBody>
          <a:bodyPr>
            <a:normAutofit/>
          </a:bodyPr>
          <a:lstStyle/>
          <a:p>
            <a:r>
              <a:rPr lang="en-CA" sz="4800" dirty="0"/>
              <a:t>START TIMES</a:t>
            </a:r>
          </a:p>
        </p:txBody>
      </p:sp>
      <p:sp>
        <p:nvSpPr>
          <p:cNvPr id="3" name="Content Placeholder 2">
            <a:extLst>
              <a:ext uri="{FF2B5EF4-FFF2-40B4-BE49-F238E27FC236}">
                <a16:creationId xmlns:a16="http://schemas.microsoft.com/office/drawing/2014/main" id="{71AC84A5-9F4F-7AA2-6D54-32FE27C66EF2}"/>
              </a:ext>
            </a:extLst>
          </p:cNvPr>
          <p:cNvSpPr>
            <a:spLocks noGrp="1"/>
          </p:cNvSpPr>
          <p:nvPr>
            <p:ph idx="1"/>
          </p:nvPr>
        </p:nvSpPr>
        <p:spPr/>
        <p:txBody>
          <a:bodyPr>
            <a:normAutofit/>
          </a:bodyPr>
          <a:lstStyle/>
          <a:p>
            <a:pPr marL="0" indent="0">
              <a:buNone/>
            </a:pPr>
            <a:r>
              <a:rPr lang="en-CA" sz="3600" dirty="0"/>
              <a:t>Prelims (2 x pools, 8 lanes):</a:t>
            </a:r>
          </a:p>
          <a:p>
            <a:pPr marL="0" indent="0">
              <a:buNone/>
            </a:pPr>
            <a:r>
              <a:rPr lang="en-CA" sz="3600" dirty="0"/>
              <a:t>		Warmup:			7:30 – 8:55am</a:t>
            </a:r>
          </a:p>
          <a:p>
            <a:pPr marL="0" indent="0">
              <a:buNone/>
            </a:pPr>
            <a:r>
              <a:rPr lang="en-CA" sz="3600" dirty="0"/>
              <a:t>		Start Time:		9:00am</a:t>
            </a:r>
          </a:p>
          <a:p>
            <a:pPr marL="0" indent="0">
              <a:buNone/>
            </a:pPr>
            <a:endParaRPr lang="en-CA" dirty="0"/>
          </a:p>
          <a:p>
            <a:pPr marL="0" indent="0">
              <a:buNone/>
            </a:pPr>
            <a:r>
              <a:rPr lang="en-CA" sz="3600" dirty="0"/>
              <a:t>Finals (Main Tank, 8 lanes):</a:t>
            </a:r>
          </a:p>
          <a:p>
            <a:pPr marL="0" indent="0">
              <a:buNone/>
            </a:pPr>
            <a:r>
              <a:rPr lang="en-CA" dirty="0"/>
              <a:t>		Warmup:			4:00 – 5:20pm</a:t>
            </a:r>
          </a:p>
          <a:p>
            <a:pPr marL="0" indent="0">
              <a:buNone/>
            </a:pPr>
            <a:r>
              <a:rPr lang="en-CA" sz="3600" dirty="0"/>
              <a:t>		Start Time:		5:30pm</a:t>
            </a:r>
          </a:p>
        </p:txBody>
      </p:sp>
    </p:spTree>
    <p:extLst>
      <p:ext uri="{BB962C8B-B14F-4D97-AF65-F5344CB8AC3E}">
        <p14:creationId xmlns:p14="http://schemas.microsoft.com/office/powerpoint/2010/main" val="2188493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0B3D1-4F68-48B9-BABF-37E95B7D7A50}"/>
              </a:ext>
            </a:extLst>
          </p:cNvPr>
          <p:cNvSpPr>
            <a:spLocks noGrp="1"/>
          </p:cNvSpPr>
          <p:nvPr>
            <p:ph type="ctrTitle"/>
          </p:nvPr>
        </p:nvSpPr>
        <p:spPr/>
        <p:txBody>
          <a:bodyPr>
            <a:normAutofit fontScale="90000"/>
          </a:bodyPr>
          <a:lstStyle/>
          <a:p>
            <a:r>
              <a:rPr lang="en-CA" dirty="0"/>
              <a:t>You have 30 minutes from now to submit scratches for tonight</a:t>
            </a:r>
            <a:br>
              <a:rPr lang="en-CA" dirty="0"/>
            </a:br>
            <a:endParaRPr lang="en-CA" dirty="0"/>
          </a:p>
        </p:txBody>
      </p:sp>
      <p:sp>
        <p:nvSpPr>
          <p:cNvPr id="3" name="Subtitle 2">
            <a:extLst>
              <a:ext uri="{FF2B5EF4-FFF2-40B4-BE49-F238E27FC236}">
                <a16:creationId xmlns:a16="http://schemas.microsoft.com/office/drawing/2014/main" id="{269DF360-DE09-6579-9D16-527266021C0A}"/>
              </a:ext>
            </a:extLst>
          </p:cNvPr>
          <p:cNvSpPr>
            <a:spLocks noGrp="1"/>
          </p:cNvSpPr>
          <p:nvPr>
            <p:ph type="subTitle" idx="1"/>
          </p:nvPr>
        </p:nvSpPr>
        <p:spPr/>
        <p:txBody>
          <a:bodyPr>
            <a:normAutofit/>
          </a:bodyPr>
          <a:lstStyle/>
          <a:p>
            <a:r>
              <a:rPr lang="en-CA" sz="6000" dirty="0"/>
              <a:t>HAVE A GREAT MEET!</a:t>
            </a:r>
          </a:p>
        </p:txBody>
      </p:sp>
    </p:spTree>
    <p:extLst>
      <p:ext uri="{BB962C8B-B14F-4D97-AF65-F5344CB8AC3E}">
        <p14:creationId xmlns:p14="http://schemas.microsoft.com/office/powerpoint/2010/main" val="161553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F11EC-2E68-9705-62A2-078A3271CA84}"/>
              </a:ext>
            </a:extLst>
          </p:cNvPr>
          <p:cNvSpPr>
            <a:spLocks noGrp="1"/>
          </p:cNvSpPr>
          <p:nvPr>
            <p:ph type="title"/>
          </p:nvPr>
        </p:nvSpPr>
        <p:spPr/>
        <p:txBody>
          <a:bodyPr/>
          <a:lstStyle/>
          <a:p>
            <a:r>
              <a:rPr lang="en-CA" dirty="0"/>
              <a:t>ESTIMATED TIMELINES</a:t>
            </a:r>
          </a:p>
        </p:txBody>
      </p:sp>
      <p:sp>
        <p:nvSpPr>
          <p:cNvPr id="3" name="Content Placeholder 2">
            <a:extLst>
              <a:ext uri="{FF2B5EF4-FFF2-40B4-BE49-F238E27FC236}">
                <a16:creationId xmlns:a16="http://schemas.microsoft.com/office/drawing/2014/main" id="{9B1EEC4D-6B64-DD64-24E8-44B340605997}"/>
              </a:ext>
            </a:extLst>
          </p:cNvPr>
          <p:cNvSpPr>
            <a:spLocks noGrp="1"/>
          </p:cNvSpPr>
          <p:nvPr>
            <p:ph idx="1"/>
          </p:nvPr>
        </p:nvSpPr>
        <p:spPr/>
        <p:txBody>
          <a:bodyPr/>
          <a:lstStyle/>
          <a:p>
            <a:pPr marL="0" indent="0">
              <a:buNone/>
            </a:pPr>
            <a:r>
              <a:rPr lang="en-CA" dirty="0"/>
              <a:t>		</a:t>
            </a:r>
            <a:r>
              <a:rPr lang="en-CA" b="1" dirty="0"/>
              <a:t>Prelims					Finals</a:t>
            </a:r>
          </a:p>
          <a:p>
            <a:pPr marL="0" indent="0">
              <a:buNone/>
            </a:pPr>
            <a:r>
              <a:rPr lang="en-CA" dirty="0"/>
              <a:t>Thu:		(T)8:21pm/(M)8:48pm		n/a</a:t>
            </a:r>
          </a:p>
          <a:p>
            <a:pPr marL="0" indent="0">
              <a:buNone/>
            </a:pPr>
            <a:r>
              <a:rPr lang="en-CA" dirty="0"/>
              <a:t>Fri:		(B)11:03am/(G)12:16pm	8:43pm</a:t>
            </a:r>
          </a:p>
          <a:p>
            <a:pPr marL="0" indent="0">
              <a:buNone/>
            </a:pPr>
            <a:r>
              <a:rPr lang="en-CA" dirty="0"/>
              <a:t>Sat:		(B)11:36am/(G)12:13pm	8:28pm</a:t>
            </a:r>
          </a:p>
          <a:p>
            <a:pPr marL="0" indent="0">
              <a:buNone/>
            </a:pPr>
            <a:r>
              <a:rPr lang="en-CA" dirty="0"/>
              <a:t>Sun:		(B)10:53am/(G)11:51am	7:37pm</a:t>
            </a:r>
          </a:p>
        </p:txBody>
      </p:sp>
    </p:spTree>
    <p:extLst>
      <p:ext uri="{BB962C8B-B14F-4D97-AF65-F5344CB8AC3E}">
        <p14:creationId xmlns:p14="http://schemas.microsoft.com/office/powerpoint/2010/main" val="106342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C68AC-3547-C1D9-267A-6EBC96A31C0E}"/>
              </a:ext>
            </a:extLst>
          </p:cNvPr>
          <p:cNvSpPr>
            <a:spLocks noGrp="1"/>
          </p:cNvSpPr>
          <p:nvPr>
            <p:ph type="title"/>
          </p:nvPr>
        </p:nvSpPr>
        <p:spPr/>
        <p:txBody>
          <a:bodyPr/>
          <a:lstStyle/>
          <a:p>
            <a:r>
              <a:rPr lang="en-CA" dirty="0"/>
              <a:t>PRELIMS POOL CONFIGURATION</a:t>
            </a:r>
          </a:p>
        </p:txBody>
      </p:sp>
      <p:sp>
        <p:nvSpPr>
          <p:cNvPr id="3" name="Content Placeholder 2">
            <a:extLst>
              <a:ext uri="{FF2B5EF4-FFF2-40B4-BE49-F238E27FC236}">
                <a16:creationId xmlns:a16="http://schemas.microsoft.com/office/drawing/2014/main" id="{4169687C-4429-14D2-0EB5-8F763F91C548}"/>
              </a:ext>
            </a:extLst>
          </p:cNvPr>
          <p:cNvSpPr>
            <a:spLocks noGrp="1"/>
          </p:cNvSpPr>
          <p:nvPr>
            <p:ph idx="1"/>
          </p:nvPr>
        </p:nvSpPr>
        <p:spPr>
          <a:xfrm>
            <a:off x="838200" y="1825625"/>
            <a:ext cx="11353800" cy="4667250"/>
          </a:xfrm>
        </p:spPr>
        <p:txBody>
          <a:bodyPr>
            <a:normAutofit/>
          </a:bodyPr>
          <a:lstStyle/>
          <a:p>
            <a:pPr marL="0" indent="0">
              <a:buNone/>
            </a:pPr>
            <a:r>
              <a:rPr lang="en-CA" dirty="0"/>
              <a:t>Thursday		1500m &gt; </a:t>
            </a:r>
            <a:r>
              <a:rPr lang="en-CA" dirty="0" err="1"/>
              <a:t>Trg</a:t>
            </a:r>
            <a:r>
              <a:rPr lang="en-CA" dirty="0"/>
              <a:t> Tank		</a:t>
            </a:r>
            <a:r>
              <a:rPr lang="en-CA" sz="2400" dirty="0"/>
              <a:t>remainder</a:t>
            </a:r>
            <a:r>
              <a:rPr lang="en-CA" dirty="0"/>
              <a:t> &gt; Main Tank</a:t>
            </a:r>
          </a:p>
          <a:p>
            <a:pPr marL="0" indent="0">
              <a:buNone/>
            </a:pPr>
            <a:r>
              <a:rPr lang="en-CA" dirty="0">
                <a:solidFill>
                  <a:srgbClr val="FF0000"/>
                </a:solidFill>
              </a:rPr>
              <a:t>Note: Order will be Girls 200IM, Boys 200IM, Para, Relays</a:t>
            </a:r>
          </a:p>
          <a:p>
            <a:pPr marL="0" indent="0">
              <a:buNone/>
            </a:pPr>
            <a:r>
              <a:rPr lang="en-CA" dirty="0"/>
              <a:t>Friday		Girls &gt; Main Tank		Boys &gt; </a:t>
            </a:r>
            <a:r>
              <a:rPr lang="en-CA" dirty="0" err="1"/>
              <a:t>Trg</a:t>
            </a:r>
            <a:r>
              <a:rPr lang="en-CA" dirty="0"/>
              <a:t> Tank</a:t>
            </a:r>
          </a:p>
          <a:p>
            <a:pPr marL="0" indent="0">
              <a:buNone/>
            </a:pPr>
            <a:endParaRPr lang="en-CA" dirty="0"/>
          </a:p>
          <a:p>
            <a:pPr marL="0" indent="0">
              <a:buNone/>
            </a:pPr>
            <a:r>
              <a:rPr lang="en-CA" dirty="0"/>
              <a:t>Saturday		Girls &gt; </a:t>
            </a:r>
            <a:r>
              <a:rPr lang="en-CA" dirty="0" err="1"/>
              <a:t>Trg</a:t>
            </a:r>
            <a:r>
              <a:rPr lang="en-CA" dirty="0"/>
              <a:t> Tank		Boys &gt; Main Tank</a:t>
            </a:r>
          </a:p>
          <a:p>
            <a:pPr marL="0" indent="0">
              <a:buNone/>
            </a:pPr>
            <a:endParaRPr lang="en-CA" dirty="0"/>
          </a:p>
          <a:p>
            <a:pPr marL="0" indent="0">
              <a:buNone/>
            </a:pPr>
            <a:r>
              <a:rPr lang="en-CA" dirty="0"/>
              <a:t>Sunday		Girls &gt; Main Tank		Boys &gt; </a:t>
            </a:r>
            <a:r>
              <a:rPr lang="en-CA" dirty="0" err="1"/>
              <a:t>Trg</a:t>
            </a:r>
            <a:r>
              <a:rPr lang="en-CA" dirty="0"/>
              <a:t> Tank</a:t>
            </a:r>
          </a:p>
        </p:txBody>
      </p:sp>
    </p:spTree>
    <p:extLst>
      <p:ext uri="{BB962C8B-B14F-4D97-AF65-F5344CB8AC3E}">
        <p14:creationId xmlns:p14="http://schemas.microsoft.com/office/powerpoint/2010/main" val="2010626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F927B-B6A4-B920-2B1B-8D1274D725A4}"/>
              </a:ext>
            </a:extLst>
          </p:cNvPr>
          <p:cNvSpPr>
            <a:spLocks noGrp="1"/>
          </p:cNvSpPr>
          <p:nvPr>
            <p:ph type="title"/>
          </p:nvPr>
        </p:nvSpPr>
        <p:spPr/>
        <p:txBody>
          <a:bodyPr/>
          <a:lstStyle/>
          <a:p>
            <a:r>
              <a:rPr lang="en-CA" dirty="0"/>
              <a:t>EVENT START</a:t>
            </a:r>
          </a:p>
        </p:txBody>
      </p:sp>
      <p:sp>
        <p:nvSpPr>
          <p:cNvPr id="3" name="Content Placeholder 2">
            <a:extLst>
              <a:ext uri="{FF2B5EF4-FFF2-40B4-BE49-F238E27FC236}">
                <a16:creationId xmlns:a16="http://schemas.microsoft.com/office/drawing/2014/main" id="{FCD6028D-337D-CB7E-EE38-D525CDEC3C74}"/>
              </a:ext>
            </a:extLst>
          </p:cNvPr>
          <p:cNvSpPr>
            <a:spLocks noGrp="1"/>
          </p:cNvSpPr>
          <p:nvPr>
            <p:ph idx="1"/>
          </p:nvPr>
        </p:nvSpPr>
        <p:spPr/>
        <p:txBody>
          <a:bodyPr/>
          <a:lstStyle/>
          <a:p>
            <a:r>
              <a:rPr lang="en-CA" dirty="0"/>
              <a:t>Main Tank</a:t>
            </a:r>
          </a:p>
          <a:p>
            <a:pPr lvl="1"/>
            <a:r>
              <a:rPr lang="en-CA" sz="3200" dirty="0"/>
              <a:t>100m and longer will start from the Dive Tower end</a:t>
            </a:r>
          </a:p>
          <a:p>
            <a:pPr lvl="1"/>
            <a:r>
              <a:rPr lang="en-CA" sz="3200" dirty="0"/>
              <a:t>50’s will start on the bulkhead</a:t>
            </a:r>
          </a:p>
          <a:p>
            <a:pPr lvl="1"/>
            <a:endParaRPr lang="en-CA" dirty="0"/>
          </a:p>
          <a:p>
            <a:r>
              <a:rPr lang="en-CA" dirty="0"/>
              <a:t>Training Tank</a:t>
            </a:r>
          </a:p>
          <a:p>
            <a:pPr lvl="1"/>
            <a:r>
              <a:rPr lang="en-CA" sz="3200" dirty="0"/>
              <a:t>All events will start from the start end (under scoreboard)</a:t>
            </a:r>
          </a:p>
        </p:txBody>
      </p:sp>
    </p:spTree>
    <p:extLst>
      <p:ext uri="{BB962C8B-B14F-4D97-AF65-F5344CB8AC3E}">
        <p14:creationId xmlns:p14="http://schemas.microsoft.com/office/powerpoint/2010/main" val="3397314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EE070-F1B9-CCD9-383B-C7B71E1CA9DF}"/>
              </a:ext>
            </a:extLst>
          </p:cNvPr>
          <p:cNvSpPr>
            <a:spLocks noGrp="1"/>
          </p:cNvSpPr>
          <p:nvPr>
            <p:ph type="title"/>
          </p:nvPr>
        </p:nvSpPr>
        <p:spPr/>
        <p:txBody>
          <a:bodyPr/>
          <a:lstStyle/>
          <a:p>
            <a:r>
              <a:rPr lang="en-CA" dirty="0"/>
              <a:t>WARM-UP LANE BREAKDOWN</a:t>
            </a:r>
          </a:p>
        </p:txBody>
      </p:sp>
      <p:sp>
        <p:nvSpPr>
          <p:cNvPr id="3" name="Content Placeholder 2">
            <a:extLst>
              <a:ext uri="{FF2B5EF4-FFF2-40B4-BE49-F238E27FC236}">
                <a16:creationId xmlns:a16="http://schemas.microsoft.com/office/drawing/2014/main" id="{F76662F7-3035-FFED-3B90-9D502FCF758C}"/>
              </a:ext>
            </a:extLst>
          </p:cNvPr>
          <p:cNvSpPr>
            <a:spLocks noGrp="1"/>
          </p:cNvSpPr>
          <p:nvPr>
            <p:ph idx="1"/>
          </p:nvPr>
        </p:nvSpPr>
        <p:spPr>
          <a:xfrm>
            <a:off x="713984" y="1690688"/>
            <a:ext cx="11478016" cy="4672534"/>
          </a:xfrm>
        </p:spPr>
        <p:txBody>
          <a:bodyPr>
            <a:normAutofit/>
          </a:bodyPr>
          <a:lstStyle/>
          <a:p>
            <a:r>
              <a:rPr lang="en-CA" dirty="0"/>
              <a:t>Main Tank</a:t>
            </a:r>
          </a:p>
          <a:p>
            <a:pPr lvl="1"/>
            <a:r>
              <a:rPr lang="en-CA" sz="3000" dirty="0"/>
              <a:t>Lane 1 &gt;&gt; Para swimmers</a:t>
            </a:r>
          </a:p>
          <a:p>
            <a:pPr lvl="1"/>
            <a:r>
              <a:rPr lang="en-CA" sz="3000" dirty="0"/>
              <a:t>Lane 2 &amp; 7 &gt;&gt; Sprint Lane – one way from start end (last 45 mins)</a:t>
            </a:r>
          </a:p>
          <a:p>
            <a:pPr lvl="1"/>
            <a:r>
              <a:rPr lang="en-CA" sz="3000" dirty="0"/>
              <a:t>Lane 8 &gt;&gt; Pace lane during all of warmup</a:t>
            </a:r>
          </a:p>
          <a:p>
            <a:r>
              <a:rPr lang="en-CA" dirty="0"/>
              <a:t>Training Tank</a:t>
            </a:r>
            <a:endParaRPr lang="en-CA" sz="3200" dirty="0"/>
          </a:p>
          <a:p>
            <a:pPr lvl="1"/>
            <a:r>
              <a:rPr lang="en-CA" sz="3000" dirty="0"/>
              <a:t>Lane 1 &amp; 7 &gt;&gt; Sprint Lane – one way from start end (last 45 mins)</a:t>
            </a:r>
          </a:p>
          <a:p>
            <a:pPr lvl="1"/>
            <a:r>
              <a:rPr lang="en-CA" sz="3000" dirty="0"/>
              <a:t>Lane 8 &gt;&gt; Pace lane during all of warmup</a:t>
            </a:r>
          </a:p>
        </p:txBody>
      </p:sp>
    </p:spTree>
    <p:extLst>
      <p:ext uri="{BB962C8B-B14F-4D97-AF65-F5344CB8AC3E}">
        <p14:creationId xmlns:p14="http://schemas.microsoft.com/office/powerpoint/2010/main" val="4234406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AAD5D-19B6-7C79-22DD-43EB583A06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7B1B49-51C7-4E5D-CE69-E1E12BE12BBA}"/>
              </a:ext>
            </a:extLst>
          </p:cNvPr>
          <p:cNvSpPr>
            <a:spLocks noGrp="1"/>
          </p:cNvSpPr>
          <p:nvPr>
            <p:ph type="title"/>
          </p:nvPr>
        </p:nvSpPr>
        <p:spPr/>
        <p:txBody>
          <a:bodyPr/>
          <a:lstStyle/>
          <a:p>
            <a:r>
              <a:rPr lang="en-CA" dirty="0"/>
              <a:t>WARM-UP LANE BREAKDOWN</a:t>
            </a:r>
          </a:p>
        </p:txBody>
      </p:sp>
      <p:sp>
        <p:nvSpPr>
          <p:cNvPr id="3" name="Content Placeholder 2">
            <a:extLst>
              <a:ext uri="{FF2B5EF4-FFF2-40B4-BE49-F238E27FC236}">
                <a16:creationId xmlns:a16="http://schemas.microsoft.com/office/drawing/2014/main" id="{DDF7684D-B796-59A9-00C0-4CF57DD30B20}"/>
              </a:ext>
            </a:extLst>
          </p:cNvPr>
          <p:cNvSpPr>
            <a:spLocks noGrp="1"/>
          </p:cNvSpPr>
          <p:nvPr>
            <p:ph idx="1"/>
          </p:nvPr>
        </p:nvSpPr>
        <p:spPr>
          <a:xfrm>
            <a:off x="713984" y="1690687"/>
            <a:ext cx="11478016" cy="4973159"/>
          </a:xfrm>
        </p:spPr>
        <p:txBody>
          <a:bodyPr>
            <a:normAutofit lnSpcReduction="10000"/>
          </a:bodyPr>
          <a:lstStyle/>
          <a:p>
            <a:r>
              <a:rPr lang="en-CA" dirty="0"/>
              <a:t>During prelims: warm up/down is in open area past Main tank</a:t>
            </a:r>
          </a:p>
          <a:p>
            <a:r>
              <a:rPr lang="en-CA" dirty="0"/>
              <a:t>During Finals: warm up/down is ONLY in the Training Tank during which Lane 1 will be for Para Swimmers. The open area on the other side of the Main tank bulkhead is </a:t>
            </a:r>
            <a:r>
              <a:rPr lang="en-CA" b="1" dirty="0"/>
              <a:t>out of bounds</a:t>
            </a:r>
            <a:r>
              <a:rPr lang="en-CA" dirty="0"/>
              <a:t> </a:t>
            </a:r>
          </a:p>
          <a:p>
            <a:r>
              <a:rPr lang="en-CA" dirty="0"/>
              <a:t>Prelims: swimmers are to warmup in the pool that they will be competing in</a:t>
            </a:r>
          </a:p>
          <a:p>
            <a:r>
              <a:rPr lang="en-CA" dirty="0"/>
              <a:t>Finals: only swimmers competing during that session are to use the Main tank during warmups</a:t>
            </a:r>
          </a:p>
        </p:txBody>
      </p:sp>
    </p:spTree>
    <p:extLst>
      <p:ext uri="{BB962C8B-B14F-4D97-AF65-F5344CB8AC3E}">
        <p14:creationId xmlns:p14="http://schemas.microsoft.com/office/powerpoint/2010/main" val="2829000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3908</TotalTime>
  <Words>2332</Words>
  <Application>Microsoft Office PowerPoint</Application>
  <PresentationFormat>Widescreen</PresentationFormat>
  <Paragraphs>249</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Aptos</vt:lpstr>
      <vt:lpstr>Aptos Display</vt:lpstr>
      <vt:lpstr>Arial</vt:lpstr>
      <vt:lpstr>Office Theme</vt:lpstr>
      <vt:lpstr>2025 ManSask Summer Long Course Championships</vt:lpstr>
      <vt:lpstr>INTRODUCTION</vt:lpstr>
      <vt:lpstr>SAFE SPORT SEE SOMETHING, SAY SOMETHING</vt:lpstr>
      <vt:lpstr>START TIMES</vt:lpstr>
      <vt:lpstr>ESTIMATED TIMELINES</vt:lpstr>
      <vt:lpstr>PRELIMS POOL CONFIGURATION</vt:lpstr>
      <vt:lpstr>EVENT START</vt:lpstr>
      <vt:lpstr>WARM-UP LANE BREAKDOWN</vt:lpstr>
      <vt:lpstr>WARM-UP LANE BREAKDOWN</vt:lpstr>
      <vt:lpstr>WARMUP PROCEDURES</vt:lpstr>
      <vt:lpstr>COMPETITION MANAGEMENT</vt:lpstr>
      <vt:lpstr>COMPETITION MANAGEMENT</vt:lpstr>
      <vt:lpstr>COMPETITION MANAGEMENT</vt:lpstr>
      <vt:lpstr>COMPETITION MANAGEMENT</vt:lpstr>
      <vt:lpstr>RELAYS</vt:lpstr>
      <vt:lpstr>PROVINCIAL RELAYS</vt:lpstr>
      <vt:lpstr>CALL ROOM PROCEDURES</vt:lpstr>
      <vt:lpstr>CALL ROOM PROCEDURES</vt:lpstr>
      <vt:lpstr>SUPPORT STAFF</vt:lpstr>
      <vt:lpstr>TAPING REVIEW PROCEDURES</vt:lpstr>
      <vt:lpstr>TAPING REVIEW PROCESS</vt:lpstr>
      <vt:lpstr>PARA SWIMMING DEVICES</vt:lpstr>
      <vt:lpstr>BACKSTROKE LEDGES</vt:lpstr>
      <vt:lpstr>HEAT SHEETS &amp; RESULTS</vt:lpstr>
      <vt:lpstr>MANSASK WEBPAGE</vt:lpstr>
      <vt:lpstr>SCRATCH PROCEDURE</vt:lpstr>
      <vt:lpstr>POSITIVE CHECK-IN</vt:lpstr>
      <vt:lpstr>POSITIVE CHECK-IN</vt:lpstr>
      <vt:lpstr>PENALTIES</vt:lpstr>
      <vt:lpstr>DQs AND PROTESTS</vt:lpstr>
      <vt:lpstr>JURY OF APPEAL</vt:lpstr>
      <vt:lpstr>PowerPoint Presentation</vt:lpstr>
      <vt:lpstr>EVACUATION PROCEDURES</vt:lpstr>
      <vt:lpstr>AWARDS</vt:lpstr>
      <vt:lpstr>RECORDS</vt:lpstr>
      <vt:lpstr>WHATS APP ANNOUNCEMENTS</vt:lpstr>
      <vt:lpstr>ADMIN DESK &amp; CALL ROOM</vt:lpstr>
      <vt:lpstr>GENERAL INFORMATION</vt:lpstr>
      <vt:lpstr>HOSPITALITY</vt:lpstr>
      <vt:lpstr>You have 30 minutes from now to submit scratches for tonight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Michelle Neilson</dc:creator>
  <cp:lastModifiedBy>Charaty Rees</cp:lastModifiedBy>
  <cp:revision>17</cp:revision>
  <dcterms:created xsi:type="dcterms:W3CDTF">2025-07-08T01:50:29Z</dcterms:created>
  <dcterms:modified xsi:type="dcterms:W3CDTF">2025-07-10T19:22:42Z</dcterms:modified>
</cp:coreProperties>
</file>